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tUDd1kDmt70jQhvwHth4fsGDr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64" d="100"/>
          <a:sy n="64" d="100"/>
        </p:scale>
        <p:origin x="192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0179e800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a0179e800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9cf20b93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e9cf20b93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9cf20b939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e9cf20b939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a0179e80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ea0179e80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a03c37d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a03c37d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a03c37d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ea03c37d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9cf20b93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9cf20b93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a0179e80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ea0179e80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0179e80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a0179e80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9cf20b93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e9cf20b93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9cf20b93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e9cf20b93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9cf20b939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9cf20b939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a0179e80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a0179e80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a0179e80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179e80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a0179e8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ea0179e8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9cf20b939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e9cf20b939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a0179e80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a0179e80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a0179e800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a0179e800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a0179e800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ea0179e800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a0179e800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ea0179e800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9cf20b939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e9cf20b939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9cf20b93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e9cf20b93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9cf20b93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e9cf20b93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9cf20b93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e9cf20b93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0179e80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ea0179e80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cf20b9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e9cf20b9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9cf20b93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e9cf20b93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9cf20b93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e9cf20b93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cf20b93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9cf20b93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1.png"/><Relationship Id="rId5" Type="http://schemas.openxmlformats.org/officeDocument/2006/relationships/image" Target="../media/image48.png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solidFill>
            <a:schemeClr val="accent1"/>
          </a:solidFill>
          <a:ln w="152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592850" y="5221350"/>
            <a:ext cx="685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 </a:t>
            </a:r>
            <a:r>
              <a:rPr lang="en-US" sz="3200" b="1" dirty="0" err="1">
                <a:solidFill>
                  <a:schemeClr val="lt1"/>
                </a:solidFill>
              </a:rPr>
              <a:t>팀명</a:t>
            </a:r>
            <a:r>
              <a:rPr lang="en-US" sz="3200" b="1" dirty="0">
                <a:solidFill>
                  <a:schemeClr val="lt1"/>
                </a:solidFill>
              </a:rPr>
              <a:t> : </a:t>
            </a:r>
            <a:r>
              <a:rPr lang="en-US" sz="3200" b="1" dirty="0" err="1">
                <a:solidFill>
                  <a:schemeClr val="lt1"/>
                </a:solidFill>
              </a:rPr>
              <a:t>박문혜조</a:t>
            </a:r>
            <a:r>
              <a:rPr lang="en-US" sz="3200" b="1" dirty="0">
                <a:solidFill>
                  <a:schemeClr val="lt1"/>
                </a:solidFill>
              </a:rPr>
              <a:t> (</a:t>
            </a:r>
            <a:r>
              <a:rPr lang="en-US" sz="3200" b="1" dirty="0" err="1">
                <a:solidFill>
                  <a:schemeClr val="lt1"/>
                </a:solidFill>
              </a:rPr>
              <a:t>방문해조</a:t>
            </a:r>
            <a:r>
              <a:rPr lang="en-US" sz="3200" b="1" dirty="0">
                <a:solidFill>
                  <a:schemeClr val="lt1"/>
                </a:solidFill>
              </a:rPr>
              <a:t>)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447895" y="2746456"/>
            <a:ext cx="329620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</a:rPr>
              <a:t>새내기’s</a:t>
            </a:r>
            <a:r>
              <a:rPr lang="en-US" sz="3000" dirty="0">
                <a:solidFill>
                  <a:schemeClr val="lt1"/>
                </a:solidFill>
              </a:rPr>
              <a:t> </a:t>
            </a:r>
            <a:r>
              <a:rPr lang="en-US" sz="3000" dirty="0" err="1">
                <a:solidFill>
                  <a:schemeClr val="lt1"/>
                </a:solidFill>
              </a:rPr>
              <a:t>성신</a:t>
            </a:r>
            <a:r>
              <a:rPr lang="en-US" sz="3000" dirty="0">
                <a:solidFill>
                  <a:schemeClr val="lt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</a:rPr>
              <a:t>라이프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0179e800_3_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ea0179e800_3_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a0179e800_3_3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ea0179e800_3_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ea0179e800_3_3"/>
          <p:cNvSpPr txBox="1"/>
          <p:nvPr/>
        </p:nvSpPr>
        <p:spPr>
          <a:xfrm>
            <a:off x="6246673" y="1844849"/>
            <a:ext cx="52596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게임의 시작 화면이다. 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시작하면 화면을 클릭 하라는 문구가 출력된다. (Coroutine 함수 사용)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화면 클릭 시 정보 입력 화면 출력. inputField로 값을 받으며 PlayerPrefs로 저장되어 다른 씬에서 값이 반환된다.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개인정보 (이름, 학번) 입력 후 게임을 시작한다.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START Button 클릭 시 달력 scene 이동한다.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이전 플레이로 인해 남아있을 수 있는 값들을 PlayerPrefs.DeleteAll()로 초기화 시켜준다. </a:t>
            </a: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62626"/>
              </a:solidFill>
            </a:endParaRPr>
          </a:p>
        </p:txBody>
      </p:sp>
      <p:sp>
        <p:nvSpPr>
          <p:cNvPr id="185" name="Google Shape;185;gea0179e800_3_3"/>
          <p:cNvSpPr txBox="1"/>
          <p:nvPr/>
        </p:nvSpPr>
        <p:spPr>
          <a:xfrm>
            <a:off x="6351898" y="871871"/>
            <a:ext cx="36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시작 SCENE</a:t>
            </a:r>
            <a:endParaRPr/>
          </a:p>
        </p:txBody>
      </p:sp>
      <p:cxnSp>
        <p:nvCxnSpPr>
          <p:cNvPr id="186" name="Google Shape;186;gea0179e800_3_3"/>
          <p:cNvCxnSpPr/>
          <p:nvPr/>
        </p:nvCxnSpPr>
        <p:spPr>
          <a:xfrm>
            <a:off x="6406697" y="1612199"/>
            <a:ext cx="14886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7" name="Google Shape;187;gea0179e800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00" y="1223631"/>
            <a:ext cx="3906625" cy="227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ea0179e800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724" y="3960762"/>
            <a:ext cx="3883978" cy="23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ea0179e800_3_3"/>
          <p:cNvSpPr txBox="1"/>
          <p:nvPr/>
        </p:nvSpPr>
        <p:spPr>
          <a:xfrm>
            <a:off x="3952550" y="1565925"/>
            <a:ext cx="19527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2"/>
                </a:solidFill>
              </a:rPr>
              <a:t>1초마다 깜빡임</a:t>
            </a:r>
            <a:endParaRPr sz="1500" b="1">
              <a:solidFill>
                <a:schemeClr val="lt2"/>
              </a:solidFill>
            </a:endParaRPr>
          </a:p>
        </p:txBody>
      </p:sp>
      <p:cxnSp>
        <p:nvCxnSpPr>
          <p:cNvPr id="190" name="Google Shape;190;gea0179e800_3_3"/>
          <p:cNvCxnSpPr>
            <a:stCxn id="189" idx="1"/>
          </p:cNvCxnSpPr>
          <p:nvPr/>
        </p:nvCxnSpPr>
        <p:spPr>
          <a:xfrm flipH="1">
            <a:off x="3443150" y="1773675"/>
            <a:ext cx="509400" cy="348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1" name="Google Shape;191;gea0179e800_3_3"/>
          <p:cNvSpPr txBox="1"/>
          <p:nvPr/>
        </p:nvSpPr>
        <p:spPr>
          <a:xfrm>
            <a:off x="132525" y="4086075"/>
            <a:ext cx="38199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PlayerPrefs.SetString("Name", inputName.text)</a:t>
            </a:r>
            <a:endParaRPr sz="1200" b="1">
              <a:solidFill>
                <a:schemeClr val="lt2"/>
              </a:solidFill>
            </a:endParaRPr>
          </a:p>
        </p:txBody>
      </p:sp>
      <p:cxnSp>
        <p:nvCxnSpPr>
          <p:cNvPr id="192" name="Google Shape;192;gea0179e800_3_3"/>
          <p:cNvCxnSpPr/>
          <p:nvPr/>
        </p:nvCxnSpPr>
        <p:spPr>
          <a:xfrm>
            <a:off x="2311150" y="4358175"/>
            <a:ext cx="518700" cy="556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cf20b939_1_6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e9cf20b939_1_6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e9cf20b939_1_68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e9cf20b939_1_68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e9cf20b939_1_68"/>
          <p:cNvSpPr txBox="1"/>
          <p:nvPr/>
        </p:nvSpPr>
        <p:spPr>
          <a:xfrm>
            <a:off x="4798876" y="2512503"/>
            <a:ext cx="70587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한 학기 학사 과정을 달력에 표시한다.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각 일정 (미니 게임)의 연결고리 역할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한 학기 흐름에 따라 달력과 표시되는 일정이 변함 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날짜 클릭 시 해당 일정(미니게임)으로 이동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PlayerPrefs으로 각 미니 게임에서 다음 씬 정보를  CalDate에 overriding 해서 저장한다. CalDate으로 일정에 맞는 달력과 button을 화면에 출력한다.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2" name="Google Shape;202;ge9cf20b939_1_68"/>
          <p:cNvSpPr txBox="1"/>
          <p:nvPr/>
        </p:nvSpPr>
        <p:spPr>
          <a:xfrm>
            <a:off x="4940095" y="1272468"/>
            <a:ext cx="49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달력 SCENE</a:t>
            </a:r>
            <a:endParaRPr/>
          </a:p>
        </p:txBody>
      </p:sp>
      <p:cxnSp>
        <p:nvCxnSpPr>
          <p:cNvPr id="203" name="Google Shape;203;ge9cf20b939_1_68"/>
          <p:cNvCxnSpPr/>
          <p:nvPr/>
        </p:nvCxnSpPr>
        <p:spPr>
          <a:xfrm>
            <a:off x="5013640" y="926400"/>
            <a:ext cx="19977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ge9cf20b939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5" y="1092075"/>
            <a:ext cx="3325194" cy="178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e9cf20b939_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30" y="3028192"/>
            <a:ext cx="3325195" cy="173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e9cf20b939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25" y="4821125"/>
            <a:ext cx="3325200" cy="18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9cf20b939_1_68"/>
          <p:cNvSpPr txBox="1"/>
          <p:nvPr/>
        </p:nvSpPr>
        <p:spPr>
          <a:xfrm>
            <a:off x="3591825" y="1455900"/>
            <a:ext cx="20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e9cf20b939_1_68"/>
          <p:cNvSpPr txBox="1"/>
          <p:nvPr/>
        </p:nvSpPr>
        <p:spPr>
          <a:xfrm>
            <a:off x="3639725" y="1570825"/>
            <a:ext cx="22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9cf20b939_1_68"/>
          <p:cNvSpPr txBox="1"/>
          <p:nvPr/>
        </p:nvSpPr>
        <p:spPr>
          <a:xfrm>
            <a:off x="1163341" y="2187738"/>
            <a:ext cx="26031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일정에 따라 오늘 날짜가 변한다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210" name="Google Shape;210;ge9cf20b939_1_68"/>
          <p:cNvSpPr txBox="1"/>
          <p:nvPr/>
        </p:nvSpPr>
        <p:spPr>
          <a:xfrm>
            <a:off x="1216750" y="4525225"/>
            <a:ext cx="1688700" cy="6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Button 클릭으로 일정 전환</a:t>
            </a:r>
            <a:endParaRPr sz="2000" b="1">
              <a:solidFill>
                <a:schemeClr val="lt1"/>
              </a:solidFill>
            </a:endParaRPr>
          </a:p>
        </p:txBody>
      </p:sp>
      <p:cxnSp>
        <p:nvCxnSpPr>
          <p:cNvPr id="211" name="Google Shape;211;ge9cf20b939_1_68"/>
          <p:cNvCxnSpPr/>
          <p:nvPr/>
        </p:nvCxnSpPr>
        <p:spPr>
          <a:xfrm rot="10800000">
            <a:off x="1009325" y="1570725"/>
            <a:ext cx="358500" cy="674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2" name="Google Shape;212;ge9cf20b939_1_68"/>
          <p:cNvCxnSpPr/>
          <p:nvPr/>
        </p:nvCxnSpPr>
        <p:spPr>
          <a:xfrm flipH="1">
            <a:off x="924500" y="2537550"/>
            <a:ext cx="830100" cy="103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3" name="Google Shape;213;ge9cf20b939_1_68"/>
          <p:cNvCxnSpPr/>
          <p:nvPr/>
        </p:nvCxnSpPr>
        <p:spPr>
          <a:xfrm flipH="1">
            <a:off x="2546950" y="4094050"/>
            <a:ext cx="358500" cy="509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14" name="Google Shape;214;ge9cf20b939_1_68"/>
          <p:cNvSpPr txBox="1"/>
          <p:nvPr/>
        </p:nvSpPr>
        <p:spPr>
          <a:xfrm>
            <a:off x="2965925" y="5959500"/>
            <a:ext cx="19770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일정 상세 내용 출력</a:t>
            </a:r>
            <a:endParaRPr sz="1500" b="1">
              <a:solidFill>
                <a:schemeClr val="lt1"/>
              </a:solidFill>
            </a:endParaRPr>
          </a:p>
        </p:txBody>
      </p:sp>
      <p:cxnSp>
        <p:nvCxnSpPr>
          <p:cNvPr id="215" name="Google Shape;215;ge9cf20b939_1_68"/>
          <p:cNvCxnSpPr>
            <a:stCxn id="214" idx="1"/>
          </p:cNvCxnSpPr>
          <p:nvPr/>
        </p:nvCxnSpPr>
        <p:spPr>
          <a:xfrm flipH="1">
            <a:off x="1990325" y="6167250"/>
            <a:ext cx="975600" cy="171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9cf20b939_1_8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e9cf20b939_1_8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e9cf20b939_1_87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e9cf20b939_1_87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e9cf20b939_1_87"/>
          <p:cNvSpPr txBox="1"/>
          <p:nvPr/>
        </p:nvSpPr>
        <p:spPr>
          <a:xfrm>
            <a:off x="440075" y="1934900"/>
            <a:ext cx="115890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9시 59분 50초부터 게임 시작. 10시 정각부터 수강신청 가능. 10시 전 버튼 누를 시 경고 창 나타남.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정각에 수강신청 메뉴 -&gt; 조회 버튼까지 차례대로 클릭해야 화면 upload 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조회, 신청, 취소 버튼 클릭 시 접속 대기 화면 또는 1초나 2초 후 수강신청 페이지 보임(3가지 경우 랜덤) 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접속 대기 화면은 10초 단위별 랜덤 초 생성하여 그만큼 대기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json형식으로 저장한 관심강좌 list는 게임 시작 시 배열에 랜덤 순으로 저장.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조회 버튼 클릭 시 배열에 저장해 둔 관심강좌 list 가져와 생성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신청 버튼 눌러 수강신청 ,취소 버튼 눌러 신청한 과목 취소.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초 단위별 랜덤 수 생성해 현재 신청한 인원 증가.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수강신청 인원이 FULL이라면 신청 불가.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19학점 이상 신청 불가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10시 10초 이상부터 우측 상단 중단 버튼 눌러 경과 시간, 현재 나의 신청 상황 확인 가능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5" name="Google Shape;225;ge9cf20b939_1_87"/>
          <p:cNvSpPr txBox="1"/>
          <p:nvPr/>
        </p:nvSpPr>
        <p:spPr>
          <a:xfrm>
            <a:off x="440076" y="1117250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수강신청 SCENE</a:t>
            </a:r>
            <a:endParaRPr/>
          </a:p>
        </p:txBody>
      </p:sp>
      <p:cxnSp>
        <p:nvCxnSpPr>
          <p:cNvPr id="226" name="Google Shape;226;ge9cf20b939_1_87"/>
          <p:cNvCxnSpPr/>
          <p:nvPr/>
        </p:nvCxnSpPr>
        <p:spPr>
          <a:xfrm rot="10800000" flipH="1">
            <a:off x="440075" y="994300"/>
            <a:ext cx="11589000" cy="18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a0179e800_1_25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ea0179e800_1_25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ea0179e800_1_25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a0179e800_1_25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gea0179e800_1_25"/>
          <p:cNvCxnSpPr/>
          <p:nvPr/>
        </p:nvCxnSpPr>
        <p:spPr>
          <a:xfrm rot="10800000" flipH="1">
            <a:off x="440075" y="994300"/>
            <a:ext cx="11589000" cy="18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6" name="Google Shape;236;gea0179e800_1_25"/>
          <p:cNvSpPr txBox="1"/>
          <p:nvPr/>
        </p:nvSpPr>
        <p:spPr>
          <a:xfrm>
            <a:off x="509400" y="1169725"/>
            <a:ext cx="14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ea0179e800_1_25"/>
          <p:cNvSpPr txBox="1"/>
          <p:nvPr/>
        </p:nvSpPr>
        <p:spPr>
          <a:xfrm>
            <a:off x="552338" y="2730375"/>
            <a:ext cx="200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처음 시작 화면</a:t>
            </a:r>
            <a:endParaRPr sz="1800" b="1"/>
          </a:p>
        </p:txBody>
      </p:sp>
      <p:sp>
        <p:nvSpPr>
          <p:cNvPr id="238" name="Google Shape;238;gea0179e800_1_25"/>
          <p:cNvSpPr txBox="1"/>
          <p:nvPr/>
        </p:nvSpPr>
        <p:spPr>
          <a:xfrm>
            <a:off x="6337246" y="2730375"/>
            <a:ext cx="200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접속 대기 화면</a:t>
            </a:r>
            <a:endParaRPr sz="1800" b="1"/>
          </a:p>
        </p:txBody>
      </p:sp>
      <p:sp>
        <p:nvSpPr>
          <p:cNvPr id="239" name="Google Shape;239;gea0179e800_1_25"/>
          <p:cNvSpPr txBox="1"/>
          <p:nvPr/>
        </p:nvSpPr>
        <p:spPr>
          <a:xfrm>
            <a:off x="8930750" y="2755625"/>
            <a:ext cx="326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수강신청 -&gt; 조회 버튼 클릭 시 </a:t>
            </a:r>
            <a:endParaRPr sz="1800" b="1"/>
          </a:p>
        </p:txBody>
      </p:sp>
      <p:sp>
        <p:nvSpPr>
          <p:cNvPr id="240" name="Google Shape;240;gea0179e800_1_25"/>
          <p:cNvSpPr txBox="1"/>
          <p:nvPr/>
        </p:nvSpPr>
        <p:spPr>
          <a:xfrm>
            <a:off x="1278776" y="5230700"/>
            <a:ext cx="22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신청 버튼 클릭 시</a:t>
            </a:r>
            <a:endParaRPr sz="1800" b="1"/>
          </a:p>
        </p:txBody>
      </p:sp>
      <p:sp>
        <p:nvSpPr>
          <p:cNvPr id="241" name="Google Shape;241;gea0179e800_1_25"/>
          <p:cNvSpPr txBox="1"/>
          <p:nvPr/>
        </p:nvSpPr>
        <p:spPr>
          <a:xfrm>
            <a:off x="8979262" y="5288025"/>
            <a:ext cx="24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메뉴 버튼 클릭 시</a:t>
            </a:r>
            <a:endParaRPr sz="1800" b="1"/>
          </a:p>
        </p:txBody>
      </p:sp>
      <p:pic>
        <p:nvPicPr>
          <p:cNvPr id="242" name="Google Shape;242;gea0179e800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5" y="1165000"/>
            <a:ext cx="2805810" cy="13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a0179e800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725" y="1161625"/>
            <a:ext cx="2839450" cy="1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ea0179e800_1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413" y="1126900"/>
            <a:ext cx="2851926" cy="1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a0179e800_1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6025" y="1113750"/>
            <a:ext cx="2922624" cy="143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a0179e800_1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225" y="3725439"/>
            <a:ext cx="2839451" cy="14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a0179e800_1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8550" y="3717125"/>
            <a:ext cx="2839451" cy="142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ea0179e800_1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25500" y="3707800"/>
            <a:ext cx="2922624" cy="1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ea0179e800_1_25"/>
          <p:cNvSpPr txBox="1"/>
          <p:nvPr/>
        </p:nvSpPr>
        <p:spPr>
          <a:xfrm>
            <a:off x="3145842" y="2730375"/>
            <a:ext cx="26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10시 전 버튼 클릭 시</a:t>
            </a:r>
            <a:endParaRPr sz="1800" b="1"/>
          </a:p>
        </p:txBody>
      </p:sp>
      <p:sp>
        <p:nvSpPr>
          <p:cNvPr id="250" name="Google Shape;250;gea0179e800_1_25"/>
          <p:cNvSpPr txBox="1"/>
          <p:nvPr/>
        </p:nvSpPr>
        <p:spPr>
          <a:xfrm>
            <a:off x="4980451" y="5288025"/>
            <a:ext cx="22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신청 정원 초과 시</a:t>
            </a:r>
            <a:endParaRPr sz="1800" b="1"/>
          </a:p>
        </p:txBody>
      </p:sp>
      <p:sp>
        <p:nvSpPr>
          <p:cNvPr id="251" name="Google Shape;251;gea0179e800_1_25"/>
          <p:cNvSpPr/>
          <p:nvPr/>
        </p:nvSpPr>
        <p:spPr>
          <a:xfrm>
            <a:off x="11602025" y="1057925"/>
            <a:ext cx="256500" cy="261600"/>
          </a:xfrm>
          <a:prstGeom prst="frame">
            <a:avLst>
              <a:gd name="adj1" fmla="val 14776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ea0179e800_1_25"/>
          <p:cNvSpPr/>
          <p:nvPr/>
        </p:nvSpPr>
        <p:spPr>
          <a:xfrm flipH="1">
            <a:off x="11479625" y="608150"/>
            <a:ext cx="305100" cy="446400"/>
          </a:xfrm>
          <a:prstGeom prst="bentArrow">
            <a:avLst>
              <a:gd name="adj1" fmla="val 25000"/>
              <a:gd name="adj2" fmla="val 50000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ea0179e800_1_25"/>
          <p:cNvSpPr/>
          <p:nvPr/>
        </p:nvSpPr>
        <p:spPr>
          <a:xfrm>
            <a:off x="9706100" y="503025"/>
            <a:ext cx="1777500" cy="400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ea0179e800_1_25"/>
          <p:cNvSpPr txBox="1"/>
          <p:nvPr/>
        </p:nvSpPr>
        <p:spPr>
          <a:xfrm>
            <a:off x="9797750" y="510675"/>
            <a:ext cx="1594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20초 후 버튼 생성</a:t>
            </a:r>
            <a:endParaRPr sz="13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03c37d0c_0_2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ea03c37d0c_0_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ea03c37d0c_0_2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ea03c37d0c_0_2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ea03c37d0c_0_2"/>
          <p:cNvSpPr txBox="1"/>
          <p:nvPr/>
        </p:nvSpPr>
        <p:spPr>
          <a:xfrm>
            <a:off x="440075" y="2129975"/>
            <a:ext cx="115890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학교와 관련된 퀴즈 푸는 SCENE.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json형식으로 저장한 문제들을 불러와 시작 시 배열에 랜덤 순으로 저장.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OX 문제 또는 4지선다형 문제.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각 문제 당 10초의 빨간색 게이지 바가 다 줄어들기 전에 정답 선택</a:t>
            </a:r>
            <a:endParaRPr sz="2000" b="1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b="1">
                <a:solidFill>
                  <a:schemeClr val="dk1"/>
                </a:solidFill>
              </a:rPr>
              <a:t>10초 지나면 오답 처리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답에 따라 선택한 버튼 색 변환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선택한 답이 맞거나 틀리거나 시간 내 답을 택하지 못하였어도 답을 보여주며 4초간 해설 보여줌.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정답을 맞췄을 경우 S마일리지 10점씩 축적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오답일 경우 S마일리지 -10점. 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결과 창에는 S마일리지와 정답 개수 표시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64" name="Google Shape;264;gea03c37d0c_0_2"/>
          <p:cNvSpPr txBox="1"/>
          <p:nvPr/>
        </p:nvSpPr>
        <p:spPr>
          <a:xfrm>
            <a:off x="440076" y="1117250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신입생 OT SCENE</a:t>
            </a:r>
            <a:endParaRPr/>
          </a:p>
        </p:txBody>
      </p:sp>
      <p:cxnSp>
        <p:nvCxnSpPr>
          <p:cNvPr id="265" name="Google Shape;265;gea03c37d0c_0_2"/>
          <p:cNvCxnSpPr/>
          <p:nvPr/>
        </p:nvCxnSpPr>
        <p:spPr>
          <a:xfrm rot="10800000" flipH="1">
            <a:off x="440075" y="994300"/>
            <a:ext cx="11589000" cy="18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a03c37d0c_0_12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a03c37d0c_0_1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ea03c37d0c_0_12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ea03c37d0c_0_12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ea03c37d0c_0_12"/>
          <p:cNvCxnSpPr/>
          <p:nvPr/>
        </p:nvCxnSpPr>
        <p:spPr>
          <a:xfrm rot="10800000" flipH="1">
            <a:off x="440075" y="994300"/>
            <a:ext cx="11589000" cy="18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5" name="Google Shape;275;gea03c37d0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75" y="1382651"/>
            <a:ext cx="3299369" cy="18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ea03c37d0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25" y="1382651"/>
            <a:ext cx="3299375" cy="185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ea03c37d0c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800" y="4060888"/>
            <a:ext cx="3287477" cy="185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ea03c37d0c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75" y="4086087"/>
            <a:ext cx="3299374" cy="187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ea03c37d0c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4726" y="4056426"/>
            <a:ext cx="3287475" cy="187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ea03c37d0c_0_12"/>
          <p:cNvSpPr txBox="1"/>
          <p:nvPr/>
        </p:nvSpPr>
        <p:spPr>
          <a:xfrm>
            <a:off x="509400" y="1169725"/>
            <a:ext cx="14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a03c37d0c_0_12"/>
          <p:cNvSpPr txBox="1"/>
          <p:nvPr/>
        </p:nvSpPr>
        <p:spPr>
          <a:xfrm>
            <a:off x="892762" y="3376875"/>
            <a:ext cx="239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4지선다형 문제</a:t>
            </a:r>
            <a:endParaRPr sz="2000" b="1"/>
          </a:p>
        </p:txBody>
      </p:sp>
      <p:sp>
        <p:nvSpPr>
          <p:cNvPr id="282" name="Google Shape;282;gea03c37d0c_0_12"/>
          <p:cNvSpPr txBox="1"/>
          <p:nvPr/>
        </p:nvSpPr>
        <p:spPr>
          <a:xfrm>
            <a:off x="9217213" y="3364075"/>
            <a:ext cx="20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맞췄을 때 화면</a:t>
            </a:r>
            <a:endParaRPr sz="2000" b="1"/>
          </a:p>
        </p:txBody>
      </p:sp>
      <p:sp>
        <p:nvSpPr>
          <p:cNvPr id="283" name="Google Shape;283;gea03c37d0c_0_12"/>
          <p:cNvSpPr txBox="1"/>
          <p:nvPr/>
        </p:nvSpPr>
        <p:spPr>
          <a:xfrm>
            <a:off x="1010963" y="6067500"/>
            <a:ext cx="20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틀렸을 때 화면</a:t>
            </a:r>
            <a:endParaRPr sz="2000" b="1"/>
          </a:p>
        </p:txBody>
      </p:sp>
      <p:sp>
        <p:nvSpPr>
          <p:cNvPr id="284" name="Google Shape;284;gea03c37d0c_0_12"/>
          <p:cNvSpPr txBox="1"/>
          <p:nvPr/>
        </p:nvSpPr>
        <p:spPr>
          <a:xfrm>
            <a:off x="5303138" y="6092700"/>
            <a:ext cx="20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해설 화면</a:t>
            </a:r>
            <a:endParaRPr sz="2000" b="1"/>
          </a:p>
        </p:txBody>
      </p:sp>
      <p:sp>
        <p:nvSpPr>
          <p:cNvPr id="285" name="Google Shape;285;gea03c37d0c_0_12"/>
          <p:cNvSpPr txBox="1"/>
          <p:nvPr/>
        </p:nvSpPr>
        <p:spPr>
          <a:xfrm>
            <a:off x="9362050" y="6097175"/>
            <a:ext cx="20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최종 화면</a:t>
            </a:r>
            <a:endParaRPr sz="2000" b="1"/>
          </a:p>
        </p:txBody>
      </p:sp>
      <p:pic>
        <p:nvPicPr>
          <p:cNvPr id="286" name="Google Shape;286;gea03c37d0c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3800" y="1386475"/>
            <a:ext cx="3264405" cy="1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ea03c37d0c_0_12"/>
          <p:cNvSpPr txBox="1"/>
          <p:nvPr/>
        </p:nvSpPr>
        <p:spPr>
          <a:xfrm>
            <a:off x="4948050" y="3375088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OX 문제</a:t>
            </a:r>
            <a:endParaRPr sz="2000" b="1"/>
          </a:p>
        </p:txBody>
      </p:sp>
      <p:sp>
        <p:nvSpPr>
          <p:cNvPr id="288" name="Google Shape;288;gea03c37d0c_0_12"/>
          <p:cNvSpPr/>
          <p:nvPr/>
        </p:nvSpPr>
        <p:spPr>
          <a:xfrm>
            <a:off x="3536750" y="1381250"/>
            <a:ext cx="1141800" cy="884700"/>
          </a:xfrm>
          <a:prstGeom prst="leftRightUpArrow">
            <a:avLst>
              <a:gd name="adj1" fmla="val 17469"/>
              <a:gd name="adj2" fmla="val 27513"/>
              <a:gd name="adj3" fmla="val 25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a03c37d0c_0_12"/>
          <p:cNvSpPr/>
          <p:nvPr/>
        </p:nvSpPr>
        <p:spPr>
          <a:xfrm>
            <a:off x="3111525" y="943325"/>
            <a:ext cx="2058000" cy="400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</a:rPr>
              <a:t>랜덤 문제 배열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cf20b939_0_9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e9cf20b939_0_9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e9cf20b939_0_97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e9cf20b939_0_97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e9cf20b939_0_97"/>
          <p:cNvSpPr txBox="1"/>
          <p:nvPr/>
        </p:nvSpPr>
        <p:spPr>
          <a:xfrm>
            <a:off x="295600" y="2296838"/>
            <a:ext cx="117534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 ☝ 총 90초 동안 수행하며 크게 2가지로 나뉨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성신여대 입구역 ~ 성신여자대학교 정문까지 지도로 이동</a:t>
            </a:r>
            <a:endParaRPr sz="1500" b="1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상, 하, 좌, 우 키보드 방향키를 이용하여 신입생 수룡이를 이동</a:t>
            </a:r>
            <a:endParaRPr sz="1500" b="1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우측 상단에 N년차 재학중인 수룡이가 길 찾기 팁 및 이동속도가 느린 이유를 설명</a:t>
            </a:r>
            <a:endParaRPr sz="1500" b="1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좌측 상단에는 남은 시간을 나타내는 타이머와 현재 속도를 보여줌</a:t>
            </a:r>
            <a:endParaRPr sz="1500" b="1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좌측 하단에는 전체 지도에서 수룡이가 어디에 위치되어 있는 지 표시하는 지도가 존재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</a:rPr>
              <a:t>성신여자대학교 정문에서 3단 언덕 등교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마우스 클릭하면 수룡이가 앞으로 이동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좌측 상단에 남은 시간 타이머로 표시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일정 주기마다 수룡이가 자동으로 뒤로 이동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-US" sz="1500" b="1">
                <a:solidFill>
                  <a:schemeClr val="dk1"/>
                </a:solidFill>
              </a:rPr>
              <a:t>각 언덕에 도착할 때마다 각 건물에 대한 정보 파악 가능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99" name="Google Shape;299;ge9cf20b939_0_97"/>
          <p:cNvSpPr txBox="1"/>
          <p:nvPr/>
        </p:nvSpPr>
        <p:spPr>
          <a:xfrm>
            <a:off x="295601" y="1222338"/>
            <a:ext cx="5457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개강 -통학- SCENE</a:t>
            </a:r>
            <a:endParaRPr/>
          </a:p>
        </p:txBody>
      </p:sp>
      <p:cxnSp>
        <p:nvCxnSpPr>
          <p:cNvPr id="300" name="Google Shape;300;ge9cf20b939_0_97"/>
          <p:cNvCxnSpPr/>
          <p:nvPr/>
        </p:nvCxnSpPr>
        <p:spPr>
          <a:xfrm>
            <a:off x="350397" y="972062"/>
            <a:ext cx="14886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a0179e800_2_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a0179e800_2_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a0179e800_2_3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ea0179e800_2_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a0179e800_2_3"/>
          <p:cNvSpPr txBox="1"/>
          <p:nvPr/>
        </p:nvSpPr>
        <p:spPr>
          <a:xfrm>
            <a:off x="2834050" y="3310225"/>
            <a:ext cx="14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통학 출발 화면</a:t>
            </a:r>
            <a:endParaRPr b="1"/>
          </a:p>
        </p:txBody>
      </p:sp>
      <p:sp>
        <p:nvSpPr>
          <p:cNvPr id="310" name="Google Shape;310;gea0179e800_2_3"/>
          <p:cNvSpPr txBox="1"/>
          <p:nvPr/>
        </p:nvSpPr>
        <p:spPr>
          <a:xfrm>
            <a:off x="2669188" y="6176350"/>
            <a:ext cx="14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통학 도착 화면</a:t>
            </a:r>
            <a:endParaRPr b="1"/>
          </a:p>
        </p:txBody>
      </p:sp>
      <p:sp>
        <p:nvSpPr>
          <p:cNvPr id="311" name="Google Shape;311;gea0179e800_2_3"/>
          <p:cNvSpPr txBox="1"/>
          <p:nvPr/>
        </p:nvSpPr>
        <p:spPr>
          <a:xfrm>
            <a:off x="8032675" y="3274325"/>
            <a:ext cx="19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통학 팁 소개 화면</a:t>
            </a:r>
            <a:endParaRPr b="1"/>
          </a:p>
        </p:txBody>
      </p:sp>
      <p:pic>
        <p:nvPicPr>
          <p:cNvPr id="312" name="Google Shape;312;gea0179e800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75" y="3839103"/>
            <a:ext cx="3927624" cy="220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ea0179e800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75" y="978375"/>
            <a:ext cx="3927625" cy="22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ea0179e800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237" y="978387"/>
            <a:ext cx="3920974" cy="220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ea0179e800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1475" y="3761900"/>
            <a:ext cx="3838475" cy="22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ea0179e800_2_3"/>
          <p:cNvSpPr txBox="1"/>
          <p:nvPr/>
        </p:nvSpPr>
        <p:spPr>
          <a:xfrm>
            <a:off x="8220325" y="6098950"/>
            <a:ext cx="19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통학 실패 화면</a:t>
            </a:r>
            <a:endParaRPr b="1"/>
          </a:p>
        </p:txBody>
      </p:sp>
      <p:sp>
        <p:nvSpPr>
          <p:cNvPr id="317" name="Google Shape;317;gea0179e800_2_3"/>
          <p:cNvSpPr/>
          <p:nvPr/>
        </p:nvSpPr>
        <p:spPr>
          <a:xfrm>
            <a:off x="8275975" y="935725"/>
            <a:ext cx="1733100" cy="437400"/>
          </a:xfrm>
          <a:prstGeom prst="frame">
            <a:avLst>
              <a:gd name="adj1" fmla="val 714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ea0179e800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150" y="3847550"/>
            <a:ext cx="3754000" cy="223406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ea0179e800_2_4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ea0179e800_2_4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a0179e800_2_43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ea0179e800_2_4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a0179e800_2_43"/>
          <p:cNvSpPr txBox="1"/>
          <p:nvPr/>
        </p:nvSpPr>
        <p:spPr>
          <a:xfrm>
            <a:off x="1150296" y="6148270"/>
            <a:ext cx="29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중앙도서관 도착 화면</a:t>
            </a:r>
            <a:endParaRPr b="1"/>
          </a:p>
        </p:txBody>
      </p:sp>
      <p:sp>
        <p:nvSpPr>
          <p:cNvPr id="328" name="Google Shape;328;gea0179e800_2_43"/>
          <p:cNvSpPr txBox="1"/>
          <p:nvPr/>
        </p:nvSpPr>
        <p:spPr>
          <a:xfrm>
            <a:off x="2772225" y="3296675"/>
            <a:ext cx="197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3단 언덕 출발 화면</a:t>
            </a:r>
            <a:endParaRPr b="1"/>
          </a:p>
        </p:txBody>
      </p:sp>
      <p:sp>
        <p:nvSpPr>
          <p:cNvPr id="329" name="Google Shape;329;gea0179e800_2_43"/>
          <p:cNvSpPr txBox="1"/>
          <p:nvPr/>
        </p:nvSpPr>
        <p:spPr>
          <a:xfrm>
            <a:off x="5265705" y="6148285"/>
            <a:ext cx="28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난향관 도착 화면</a:t>
            </a:r>
            <a:endParaRPr b="1"/>
          </a:p>
        </p:txBody>
      </p:sp>
      <p:sp>
        <p:nvSpPr>
          <p:cNvPr id="330" name="Google Shape;330;gea0179e800_2_43"/>
          <p:cNvSpPr txBox="1"/>
          <p:nvPr/>
        </p:nvSpPr>
        <p:spPr>
          <a:xfrm>
            <a:off x="9452847" y="6148272"/>
            <a:ext cx="24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수정관 도착 화면</a:t>
            </a:r>
            <a:endParaRPr b="1"/>
          </a:p>
        </p:txBody>
      </p:sp>
      <p:pic>
        <p:nvPicPr>
          <p:cNvPr id="331" name="Google Shape;331;gea0179e800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500" y="1069775"/>
            <a:ext cx="3845838" cy="215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ea0179e800_2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88" y="3869025"/>
            <a:ext cx="4150075" cy="219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ea0179e800_2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288" y="3880250"/>
            <a:ext cx="3914425" cy="216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ea0179e800_2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6675" y="1069775"/>
            <a:ext cx="3754001" cy="213238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a0179e800_2_43"/>
          <p:cNvSpPr txBox="1"/>
          <p:nvPr/>
        </p:nvSpPr>
        <p:spPr>
          <a:xfrm>
            <a:off x="7062725" y="3296675"/>
            <a:ext cx="22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3단 언덕 통과 실패 화면</a:t>
            </a:r>
            <a:endParaRPr b="1"/>
          </a:p>
        </p:txBody>
      </p:sp>
      <p:sp>
        <p:nvSpPr>
          <p:cNvPr id="336" name="Google Shape;336;gea0179e800_2_43"/>
          <p:cNvSpPr/>
          <p:nvPr/>
        </p:nvSpPr>
        <p:spPr>
          <a:xfrm>
            <a:off x="4083700" y="2473675"/>
            <a:ext cx="409500" cy="400200"/>
          </a:xfrm>
          <a:prstGeom prst="frame">
            <a:avLst>
              <a:gd name="adj1" fmla="val 12500"/>
            </a:avLst>
          </a:prstGeom>
          <a:solidFill>
            <a:srgbClr val="1155CC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ea0179e800_2_43"/>
          <p:cNvSpPr/>
          <p:nvPr/>
        </p:nvSpPr>
        <p:spPr>
          <a:xfrm rot="1124119">
            <a:off x="2716718" y="3148934"/>
            <a:ext cx="144771" cy="695679"/>
          </a:xfrm>
          <a:prstGeom prst="downArrow">
            <a:avLst>
              <a:gd name="adj1" fmla="val 50000"/>
              <a:gd name="adj2" fmla="val 73388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ea0179e800_2_43"/>
          <p:cNvSpPr/>
          <p:nvPr/>
        </p:nvSpPr>
        <p:spPr>
          <a:xfrm rot="-3333157">
            <a:off x="5086280" y="2450234"/>
            <a:ext cx="144789" cy="1731881"/>
          </a:xfrm>
          <a:prstGeom prst="downArrow">
            <a:avLst>
              <a:gd name="adj1" fmla="val 50000"/>
              <a:gd name="adj2" fmla="val 73388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a0179e800_2_43"/>
          <p:cNvSpPr/>
          <p:nvPr/>
        </p:nvSpPr>
        <p:spPr>
          <a:xfrm rot="-4099861">
            <a:off x="7699165" y="670997"/>
            <a:ext cx="144620" cy="4537356"/>
          </a:xfrm>
          <a:prstGeom prst="downArrow">
            <a:avLst>
              <a:gd name="adj1" fmla="val 50000"/>
              <a:gd name="adj2" fmla="val 73388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ea0179e800_2_43"/>
          <p:cNvSpPr/>
          <p:nvPr/>
        </p:nvSpPr>
        <p:spPr>
          <a:xfrm>
            <a:off x="2772225" y="2767175"/>
            <a:ext cx="409500" cy="400200"/>
          </a:xfrm>
          <a:prstGeom prst="frame">
            <a:avLst>
              <a:gd name="adj1" fmla="val 12500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179e800_2_43"/>
          <p:cNvSpPr/>
          <p:nvPr/>
        </p:nvSpPr>
        <p:spPr>
          <a:xfrm>
            <a:off x="5265700" y="1770425"/>
            <a:ext cx="409500" cy="4002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cf20b939_1_10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e9cf20b939_1_10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9cf20b939_1_106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e9cf20b939_1_106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e9cf20b939_1_106"/>
          <p:cNvSpPr txBox="1"/>
          <p:nvPr/>
        </p:nvSpPr>
        <p:spPr>
          <a:xfrm>
            <a:off x="6351898" y="3114949"/>
            <a:ext cx="52596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처음에 N년차 재학중인 수룡이가 간단한 게임 규칙을 설명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총 5문제로 MT에 참여할 때 필요한 게임 상식에 대한 퀴즈 풀기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칠판에 적힌 설명에 대하여 정답에 해당되는 글자를 25개의 글자중에서 클릭하여 단어 완성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retry 버튼은 고른 글자를 초기화, check버튼은 정답이 맞는 지 확인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51" name="Google Shape;351;ge9cf20b939_1_106"/>
          <p:cNvSpPr txBox="1"/>
          <p:nvPr/>
        </p:nvSpPr>
        <p:spPr>
          <a:xfrm>
            <a:off x="6351901" y="16338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MT SCENE</a:t>
            </a:r>
            <a:endParaRPr/>
          </a:p>
        </p:txBody>
      </p:sp>
      <p:cxnSp>
        <p:nvCxnSpPr>
          <p:cNvPr id="352" name="Google Shape;352;ge9cf20b939_1_106"/>
          <p:cNvCxnSpPr/>
          <p:nvPr/>
        </p:nvCxnSpPr>
        <p:spPr>
          <a:xfrm>
            <a:off x="6406697" y="1383599"/>
            <a:ext cx="14886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3" name="Google Shape;353;ge9cf20b939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75" y="997676"/>
            <a:ext cx="4832651" cy="27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e9cf20b939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75" y="3883027"/>
            <a:ext cx="4868611" cy="275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38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cf20b939_0_20"/>
          <p:cNvSpPr/>
          <p:nvPr/>
        </p:nvSpPr>
        <p:spPr>
          <a:xfrm>
            <a:off x="207463" y="173008"/>
            <a:ext cx="4710300" cy="103710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9cf20b939_0_20"/>
          <p:cNvSpPr txBox="1"/>
          <p:nvPr/>
        </p:nvSpPr>
        <p:spPr>
          <a:xfrm>
            <a:off x="336771" y="306800"/>
            <a:ext cx="3616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</a:rPr>
              <a:t>팀원 소개</a:t>
            </a:r>
            <a:endParaRPr/>
          </a:p>
        </p:txBody>
      </p:sp>
      <p:sp>
        <p:nvSpPr>
          <p:cNvPr id="93" name="Google Shape;93;ge9cf20b939_0_20"/>
          <p:cNvSpPr txBox="1"/>
          <p:nvPr/>
        </p:nvSpPr>
        <p:spPr>
          <a:xfrm>
            <a:off x="445805" y="1577578"/>
            <a:ext cx="11649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94" name="Google Shape;94;ge9cf20b93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1653778"/>
            <a:ext cx="2822408" cy="279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9cf20b93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663" y="1577578"/>
            <a:ext cx="2822408" cy="279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e9cf20b939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496" y="1537326"/>
            <a:ext cx="2953279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e9cf20b939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717" y="1577578"/>
            <a:ext cx="2822408" cy="279641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9cf20b939_0_20"/>
          <p:cNvSpPr txBox="1"/>
          <p:nvPr/>
        </p:nvSpPr>
        <p:spPr>
          <a:xfrm>
            <a:off x="573475" y="4525800"/>
            <a:ext cx="168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팀장 : 김희조</a:t>
            </a:r>
            <a:endParaRPr sz="1500" b="1"/>
          </a:p>
        </p:txBody>
      </p:sp>
      <p:sp>
        <p:nvSpPr>
          <p:cNvPr id="99" name="Google Shape;99;ge9cf20b939_0_20"/>
          <p:cNvSpPr txBox="1"/>
          <p:nvPr/>
        </p:nvSpPr>
        <p:spPr>
          <a:xfrm>
            <a:off x="3800675" y="4525800"/>
            <a:ext cx="190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팀원: 박도연</a:t>
            </a:r>
            <a:endParaRPr sz="1500" b="1"/>
          </a:p>
        </p:txBody>
      </p:sp>
      <p:sp>
        <p:nvSpPr>
          <p:cNvPr id="100" name="Google Shape;100;ge9cf20b939_0_20"/>
          <p:cNvSpPr txBox="1"/>
          <p:nvPr/>
        </p:nvSpPr>
        <p:spPr>
          <a:xfrm>
            <a:off x="6608875" y="4525800"/>
            <a:ext cx="168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팀원 : 김문정</a:t>
            </a:r>
            <a:endParaRPr sz="1500" b="1"/>
          </a:p>
        </p:txBody>
      </p:sp>
      <p:sp>
        <p:nvSpPr>
          <p:cNvPr id="101" name="Google Shape;101;ge9cf20b939_0_20"/>
          <p:cNvSpPr txBox="1"/>
          <p:nvPr/>
        </p:nvSpPr>
        <p:spPr>
          <a:xfrm>
            <a:off x="9701075" y="4525800"/>
            <a:ext cx="168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팀원 : 김지혜</a:t>
            </a:r>
            <a:endParaRPr sz="1500" b="1"/>
          </a:p>
        </p:txBody>
      </p:sp>
      <p:sp>
        <p:nvSpPr>
          <p:cNvPr id="102" name="Google Shape;102;ge9cf20b939_0_20"/>
          <p:cNvSpPr txBox="1"/>
          <p:nvPr/>
        </p:nvSpPr>
        <p:spPr>
          <a:xfrm>
            <a:off x="260575" y="5105300"/>
            <a:ext cx="29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학과: 정보시스템공학과</a:t>
            </a:r>
            <a:endParaRPr sz="1500" b="1"/>
          </a:p>
        </p:txBody>
      </p:sp>
      <p:sp>
        <p:nvSpPr>
          <p:cNvPr id="103" name="Google Shape;103;ge9cf20b939_0_20"/>
          <p:cNvSpPr txBox="1"/>
          <p:nvPr/>
        </p:nvSpPr>
        <p:spPr>
          <a:xfrm>
            <a:off x="5973325" y="5093100"/>
            <a:ext cx="29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학과: 융합정보보안학과</a:t>
            </a:r>
            <a:endParaRPr sz="1500" b="1"/>
          </a:p>
        </p:txBody>
      </p:sp>
      <p:sp>
        <p:nvSpPr>
          <p:cNvPr id="104" name="Google Shape;104;ge9cf20b939_0_20"/>
          <p:cNvSpPr txBox="1"/>
          <p:nvPr/>
        </p:nvSpPr>
        <p:spPr>
          <a:xfrm>
            <a:off x="9078925" y="5079900"/>
            <a:ext cx="29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학과: 정보시스템공학과</a:t>
            </a:r>
            <a:endParaRPr sz="1500" b="1"/>
          </a:p>
        </p:txBody>
      </p:sp>
      <p:sp>
        <p:nvSpPr>
          <p:cNvPr id="105" name="Google Shape;105;ge9cf20b939_0_20"/>
          <p:cNvSpPr txBox="1"/>
          <p:nvPr/>
        </p:nvSpPr>
        <p:spPr>
          <a:xfrm>
            <a:off x="3142800" y="5105300"/>
            <a:ext cx="295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학과: 정보시스템공학과</a:t>
            </a:r>
            <a:endParaRPr sz="15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9cf20b939_1_144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e9cf20b939_1_144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e9cf20b939_1_144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e9cf20b939_1_144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e9cf20b939_1_144"/>
          <p:cNvSpPr txBox="1"/>
          <p:nvPr/>
        </p:nvSpPr>
        <p:spPr>
          <a:xfrm>
            <a:off x="282300" y="2057988"/>
            <a:ext cx="116274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학생들과 교수님들이 수정관 블루팟 카페에서 랜덤으로 커피 주문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학생들과 교수님이 원하는 레시피 대로 커피를 만들어주어야 한다. (영수증에 명시되어 있음)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각 컵사이즈 씬, 용액 씬, 시럽 씬, 샷 추가 씬, 토핑 씬, 크림 씬에서 영수증에 명시되어 있었던 알맞은 재료를 왼쪽 마우스를 통해 클릭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학생들의 경우 주문 난이도(하)           (컵사이즈 - 용액 - 시럽 - 샷 추가)   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교수님들의 경우 주문 난이도(상)          (컵사이즈 - 용액 - 시럽 - 샷 추가 - 토핑 - 크림)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플레이어가 영수증에 명시되어 있는 재료들을 다 맞췄을 경우에는 환한 웃음을 보이고 재료들을 많이 맞추지 못했을 경우 화난 모습을 보임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마지막에 얼마를 벌었는지에 대한 결과씬이 뜸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다시 달력씬으로 돌아가고 싶다면 홈 버튼을 누르면 돌아감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64" name="Google Shape;364;ge9cf20b939_1_144"/>
          <p:cNvSpPr txBox="1"/>
          <p:nvPr/>
        </p:nvSpPr>
        <p:spPr>
          <a:xfrm>
            <a:off x="307949" y="1239575"/>
            <a:ext cx="1162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알바 SCENE</a:t>
            </a:r>
            <a:endParaRPr/>
          </a:p>
        </p:txBody>
      </p:sp>
      <p:cxnSp>
        <p:nvCxnSpPr>
          <p:cNvPr id="365" name="Google Shape;365;ge9cf20b939_1_144"/>
          <p:cNvCxnSpPr/>
          <p:nvPr/>
        </p:nvCxnSpPr>
        <p:spPr>
          <a:xfrm rot="10800000" flipH="1">
            <a:off x="291600" y="972050"/>
            <a:ext cx="11660100" cy="4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6" name="Google Shape;366;ge9cf20b939_1_144"/>
          <p:cNvSpPr/>
          <p:nvPr/>
        </p:nvSpPr>
        <p:spPr>
          <a:xfrm rot="10800000" flipH="1">
            <a:off x="4736725" y="4447112"/>
            <a:ext cx="3375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9cf20b939_1_144"/>
          <p:cNvSpPr/>
          <p:nvPr/>
        </p:nvSpPr>
        <p:spPr>
          <a:xfrm>
            <a:off x="4506625" y="3982850"/>
            <a:ext cx="337500" cy="26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a0179e800_0_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ea0179e800_0_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ea0179e800_0_3"/>
          <p:cNvSpPr txBox="1"/>
          <p:nvPr/>
        </p:nvSpPr>
        <p:spPr>
          <a:xfrm>
            <a:off x="1274167" y="198775"/>
            <a:ext cx="106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  (Student Part)     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a0179e800_0_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ea0179e800_0_3"/>
          <p:cNvSpPr txBox="1"/>
          <p:nvPr/>
        </p:nvSpPr>
        <p:spPr>
          <a:xfrm>
            <a:off x="307949" y="1239575"/>
            <a:ext cx="1162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gea0179e800_0_3"/>
          <p:cNvCxnSpPr/>
          <p:nvPr/>
        </p:nvCxnSpPr>
        <p:spPr>
          <a:xfrm rot="10800000" flipH="1">
            <a:off x="291600" y="972050"/>
            <a:ext cx="11660100" cy="4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8" name="Google Shape;378;gea0179e80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75" y="1239575"/>
            <a:ext cx="3789414" cy="21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ea0179e800_0_3"/>
          <p:cNvSpPr/>
          <p:nvPr/>
        </p:nvSpPr>
        <p:spPr>
          <a:xfrm>
            <a:off x="5580275" y="2058600"/>
            <a:ext cx="797700" cy="48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gea0179e80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775" y="1239575"/>
            <a:ext cx="1679002" cy="9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ea0179e800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2373" y="1239575"/>
            <a:ext cx="1686339" cy="9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ea0179e800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774" y="2469150"/>
            <a:ext cx="1679002" cy="94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a0179e800_0_3"/>
          <p:cNvSpPr txBox="1"/>
          <p:nvPr/>
        </p:nvSpPr>
        <p:spPr>
          <a:xfrm>
            <a:off x="10939050" y="6336350"/>
            <a:ext cx="88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ea0179e800_0_3"/>
          <p:cNvSpPr txBox="1"/>
          <p:nvPr/>
        </p:nvSpPr>
        <p:spPr>
          <a:xfrm>
            <a:off x="1370263" y="3413563"/>
            <a:ext cx="30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학생이 원하는 커피 주문</a:t>
            </a:r>
            <a:endParaRPr b="1"/>
          </a:p>
        </p:txBody>
      </p:sp>
      <p:sp>
        <p:nvSpPr>
          <p:cNvPr id="385" name="Google Shape;385;gea0179e800_0_3"/>
          <p:cNvSpPr txBox="1"/>
          <p:nvPr/>
        </p:nvSpPr>
        <p:spPr>
          <a:xfrm>
            <a:off x="7126425" y="213045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컵사이즈 선택 </a:t>
            </a:r>
            <a:endParaRPr sz="1000" b="1"/>
          </a:p>
        </p:txBody>
      </p:sp>
      <p:sp>
        <p:nvSpPr>
          <p:cNvPr id="386" name="Google Shape;386;gea0179e800_0_3"/>
          <p:cNvSpPr txBox="1"/>
          <p:nvPr/>
        </p:nvSpPr>
        <p:spPr>
          <a:xfrm>
            <a:off x="9872675" y="213045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액체 선택 </a:t>
            </a:r>
            <a:endParaRPr sz="1000" b="1"/>
          </a:p>
        </p:txBody>
      </p:sp>
      <p:sp>
        <p:nvSpPr>
          <p:cNvPr id="387" name="Google Shape;387;gea0179e800_0_3"/>
          <p:cNvSpPr txBox="1"/>
          <p:nvPr/>
        </p:nvSpPr>
        <p:spPr>
          <a:xfrm>
            <a:off x="7183075" y="335160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시럽 선택 </a:t>
            </a:r>
            <a:endParaRPr sz="1000" b="1"/>
          </a:p>
        </p:txBody>
      </p:sp>
      <p:pic>
        <p:nvPicPr>
          <p:cNvPr id="388" name="Google Shape;388;gea0179e800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0363" y="2405338"/>
            <a:ext cx="1670344" cy="9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ea0179e800_0_3"/>
          <p:cNvSpPr txBox="1"/>
          <p:nvPr/>
        </p:nvSpPr>
        <p:spPr>
          <a:xfrm>
            <a:off x="9872688" y="335160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샷추가 선택 </a:t>
            </a:r>
            <a:endParaRPr sz="1000" b="1"/>
          </a:p>
        </p:txBody>
      </p:sp>
      <p:pic>
        <p:nvPicPr>
          <p:cNvPr id="390" name="Google Shape;390;gea0179e800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0921" y="4128988"/>
            <a:ext cx="3377050" cy="18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ea0179e800_0_3"/>
          <p:cNvSpPr txBox="1"/>
          <p:nvPr/>
        </p:nvSpPr>
        <p:spPr>
          <a:xfrm>
            <a:off x="4746300" y="6017050"/>
            <a:ext cx="309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3개를 알맞게 고른 경우</a:t>
            </a:r>
            <a:r>
              <a:rPr lang="en-US" sz="1000" b="1"/>
              <a:t> </a:t>
            </a:r>
            <a:endParaRPr sz="1000" b="1"/>
          </a:p>
        </p:txBody>
      </p:sp>
      <p:pic>
        <p:nvPicPr>
          <p:cNvPr id="392" name="Google Shape;392;gea0179e800_0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275" y="4047573"/>
            <a:ext cx="3658711" cy="20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ea0179e800_0_3"/>
          <p:cNvSpPr txBox="1"/>
          <p:nvPr/>
        </p:nvSpPr>
        <p:spPr>
          <a:xfrm>
            <a:off x="736425" y="6098450"/>
            <a:ext cx="325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4개 모두를 알맞게 고른 경우</a:t>
            </a:r>
            <a:r>
              <a:rPr lang="en-US" sz="1000" b="1"/>
              <a:t> </a:t>
            </a:r>
            <a:endParaRPr sz="1000" b="1"/>
          </a:p>
        </p:txBody>
      </p:sp>
      <p:pic>
        <p:nvPicPr>
          <p:cNvPr id="394" name="Google Shape;394;gea0179e800_0_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1275" y="4155763"/>
            <a:ext cx="3594076" cy="18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a0179e800_0_3"/>
          <p:cNvSpPr txBox="1"/>
          <p:nvPr/>
        </p:nvSpPr>
        <p:spPr>
          <a:xfrm>
            <a:off x="8597175" y="6023650"/>
            <a:ext cx="309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2개이하를 알맞게 고른 경우</a:t>
            </a:r>
            <a:r>
              <a:rPr lang="en-US" sz="1000" b="1"/>
              <a:t> </a:t>
            </a:r>
            <a:endParaRPr sz="10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a0179e800_0_49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ea0179e800_0_49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ea0179e800_0_49"/>
          <p:cNvSpPr txBox="1"/>
          <p:nvPr/>
        </p:nvSpPr>
        <p:spPr>
          <a:xfrm>
            <a:off x="1274167" y="198775"/>
            <a:ext cx="106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 (Professor Part)       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ea0179e800_0_49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ea0179e800_0_49"/>
          <p:cNvSpPr txBox="1"/>
          <p:nvPr/>
        </p:nvSpPr>
        <p:spPr>
          <a:xfrm>
            <a:off x="307949" y="1239575"/>
            <a:ext cx="1162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gea0179e800_0_49"/>
          <p:cNvCxnSpPr/>
          <p:nvPr/>
        </p:nvCxnSpPr>
        <p:spPr>
          <a:xfrm rot="10800000" flipH="1">
            <a:off x="291600" y="972050"/>
            <a:ext cx="11660100" cy="4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gea0179e800_0_49"/>
          <p:cNvSpPr txBox="1"/>
          <p:nvPr/>
        </p:nvSpPr>
        <p:spPr>
          <a:xfrm>
            <a:off x="10939050" y="6336350"/>
            <a:ext cx="883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a0179e800_0_49"/>
          <p:cNvSpPr txBox="1"/>
          <p:nvPr/>
        </p:nvSpPr>
        <p:spPr>
          <a:xfrm>
            <a:off x="5510250" y="213045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컵사이즈 선택 </a:t>
            </a:r>
            <a:endParaRPr sz="1000" b="1"/>
          </a:p>
        </p:txBody>
      </p:sp>
      <p:sp>
        <p:nvSpPr>
          <p:cNvPr id="408" name="Google Shape;408;gea0179e800_0_49"/>
          <p:cNvSpPr txBox="1"/>
          <p:nvPr/>
        </p:nvSpPr>
        <p:spPr>
          <a:xfrm>
            <a:off x="7740100" y="213045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액체 선택 </a:t>
            </a:r>
            <a:endParaRPr sz="1000" b="1"/>
          </a:p>
        </p:txBody>
      </p:sp>
      <p:sp>
        <p:nvSpPr>
          <p:cNvPr id="409" name="Google Shape;409;gea0179e800_0_49"/>
          <p:cNvSpPr txBox="1"/>
          <p:nvPr/>
        </p:nvSpPr>
        <p:spPr>
          <a:xfrm>
            <a:off x="10036725" y="213045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시럽 선택 </a:t>
            </a:r>
            <a:endParaRPr sz="1000" b="1"/>
          </a:p>
        </p:txBody>
      </p:sp>
      <p:sp>
        <p:nvSpPr>
          <p:cNvPr id="410" name="Google Shape;410;gea0179e800_0_49"/>
          <p:cNvSpPr txBox="1"/>
          <p:nvPr/>
        </p:nvSpPr>
        <p:spPr>
          <a:xfrm>
            <a:off x="5510238" y="334830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샷추가 선택 </a:t>
            </a:r>
            <a:endParaRPr sz="1000" b="1"/>
          </a:p>
        </p:txBody>
      </p:sp>
      <p:sp>
        <p:nvSpPr>
          <p:cNvPr id="411" name="Google Shape;411;gea0179e800_0_49"/>
          <p:cNvSpPr txBox="1"/>
          <p:nvPr/>
        </p:nvSpPr>
        <p:spPr>
          <a:xfrm>
            <a:off x="4746300" y="6017050"/>
            <a:ext cx="309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5개를 알맞게 고른 경우</a:t>
            </a:r>
            <a:r>
              <a:rPr lang="en-US" sz="1000" b="1"/>
              <a:t> </a:t>
            </a:r>
            <a:endParaRPr sz="1000" b="1"/>
          </a:p>
        </p:txBody>
      </p:sp>
      <p:sp>
        <p:nvSpPr>
          <p:cNvPr id="412" name="Google Shape;412;gea0179e800_0_49"/>
          <p:cNvSpPr txBox="1"/>
          <p:nvPr/>
        </p:nvSpPr>
        <p:spPr>
          <a:xfrm>
            <a:off x="736425" y="6098450"/>
            <a:ext cx="325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6개 모두를 알맞게 고른 경우</a:t>
            </a:r>
            <a:r>
              <a:rPr lang="en-US" sz="1000" b="1"/>
              <a:t> </a:t>
            </a:r>
            <a:endParaRPr sz="1000" b="1"/>
          </a:p>
        </p:txBody>
      </p:sp>
      <p:sp>
        <p:nvSpPr>
          <p:cNvPr id="413" name="Google Shape;413;gea0179e800_0_49"/>
          <p:cNvSpPr txBox="1"/>
          <p:nvPr/>
        </p:nvSpPr>
        <p:spPr>
          <a:xfrm>
            <a:off x="8597175" y="6023650"/>
            <a:ext cx="309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게임 플레이어가 재료 4개이하를 알맞게 고른 경우</a:t>
            </a:r>
            <a:r>
              <a:rPr lang="en-US" sz="1000" b="1"/>
              <a:t> </a:t>
            </a:r>
            <a:endParaRPr sz="1000" b="1"/>
          </a:p>
        </p:txBody>
      </p:sp>
      <p:pic>
        <p:nvPicPr>
          <p:cNvPr id="414" name="Google Shape;414;gea0179e800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88" y="1271438"/>
            <a:ext cx="4250824" cy="23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ea0179e800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72" y="4086625"/>
            <a:ext cx="3601577" cy="201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ea0179e800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1526" y="2469150"/>
            <a:ext cx="1681940" cy="9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ea0179e800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6725" y="2465075"/>
            <a:ext cx="1718113" cy="9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a0179e800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0100" y="4108000"/>
            <a:ext cx="3509734" cy="196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ea0179e800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4151" y="4108000"/>
            <a:ext cx="3497549" cy="196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a0179e800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3600" y="1237925"/>
            <a:ext cx="1679002" cy="9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a0179e800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3173" y="1271475"/>
            <a:ext cx="1686339" cy="9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a0179e800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36724" y="1269438"/>
            <a:ext cx="1679002" cy="94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ea0179e800_0_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57925" y="2454613"/>
            <a:ext cx="1670344" cy="9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ea0179e800_0_49"/>
          <p:cNvSpPr txBox="1"/>
          <p:nvPr/>
        </p:nvSpPr>
        <p:spPr>
          <a:xfrm>
            <a:off x="7799638" y="3351600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토핑 선택 </a:t>
            </a:r>
            <a:endParaRPr sz="1000" b="1"/>
          </a:p>
        </p:txBody>
      </p:sp>
      <p:sp>
        <p:nvSpPr>
          <p:cNvPr id="425" name="Google Shape;425;gea0179e800_0_49"/>
          <p:cNvSpPr txBox="1"/>
          <p:nvPr/>
        </p:nvSpPr>
        <p:spPr>
          <a:xfrm>
            <a:off x="10089050" y="3351588"/>
            <a:ext cx="156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크림 선택 </a:t>
            </a:r>
            <a:endParaRPr sz="1000" b="1"/>
          </a:p>
        </p:txBody>
      </p:sp>
      <p:sp>
        <p:nvSpPr>
          <p:cNvPr id="426" name="Google Shape;426;gea0179e800_0_49"/>
          <p:cNvSpPr/>
          <p:nvPr/>
        </p:nvSpPr>
        <p:spPr>
          <a:xfrm>
            <a:off x="4600338" y="2182375"/>
            <a:ext cx="797700" cy="48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ea0179e800_0_49"/>
          <p:cNvSpPr txBox="1"/>
          <p:nvPr/>
        </p:nvSpPr>
        <p:spPr>
          <a:xfrm>
            <a:off x="631163" y="3622800"/>
            <a:ext cx="309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교수님이 원하는 커피 주문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a0179e800_0_94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ea0179e800_0_94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ea0179e800_0_94"/>
          <p:cNvSpPr txBox="1"/>
          <p:nvPr/>
        </p:nvSpPr>
        <p:spPr>
          <a:xfrm>
            <a:off x="1274167" y="198775"/>
            <a:ext cx="106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 (Consequence Part)       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ea0179e800_0_94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ea0179e800_0_94"/>
          <p:cNvSpPr txBox="1"/>
          <p:nvPr/>
        </p:nvSpPr>
        <p:spPr>
          <a:xfrm>
            <a:off x="307949" y="1239575"/>
            <a:ext cx="1162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7" name="Google Shape;437;gea0179e800_0_94"/>
          <p:cNvCxnSpPr/>
          <p:nvPr/>
        </p:nvCxnSpPr>
        <p:spPr>
          <a:xfrm rot="10800000" flipH="1">
            <a:off x="291600" y="972050"/>
            <a:ext cx="11660100" cy="4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8" name="Google Shape;438;gea0179e800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5" y="2130650"/>
            <a:ext cx="5949768" cy="33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ea0179e800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3" y="2130650"/>
            <a:ext cx="5949732" cy="3369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ea0179e800_0_94"/>
          <p:cNvSpPr/>
          <p:nvPr/>
        </p:nvSpPr>
        <p:spPr>
          <a:xfrm>
            <a:off x="10785625" y="4096400"/>
            <a:ext cx="506400" cy="162300"/>
          </a:xfrm>
          <a:prstGeom prst="ellipse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ea0179e800_0_94"/>
          <p:cNvSpPr/>
          <p:nvPr/>
        </p:nvSpPr>
        <p:spPr>
          <a:xfrm>
            <a:off x="10708900" y="4258700"/>
            <a:ext cx="342875" cy="1917775"/>
          </a:xfrm>
          <a:custGeom>
            <a:avLst/>
            <a:gdLst/>
            <a:ahLst/>
            <a:cxnLst/>
            <a:rect l="l" t="t" r="r" b="b"/>
            <a:pathLst>
              <a:path w="13715" h="76711" extrusionOk="0">
                <a:moveTo>
                  <a:pt x="12274" y="0"/>
                </a:moveTo>
                <a:cubicBezTo>
                  <a:pt x="12376" y="10944"/>
                  <a:pt x="14933" y="52880"/>
                  <a:pt x="12887" y="65665"/>
                </a:cubicBezTo>
                <a:cubicBezTo>
                  <a:pt x="10841" y="78450"/>
                  <a:pt x="2148" y="74870"/>
                  <a:pt x="0" y="76711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42" name="Google Shape;442;gea0179e800_0_94"/>
          <p:cNvSpPr txBox="1"/>
          <p:nvPr/>
        </p:nvSpPr>
        <p:spPr>
          <a:xfrm>
            <a:off x="9159400" y="5906775"/>
            <a:ext cx="1549500" cy="615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플레이어가 </a:t>
            </a:r>
            <a:endParaRPr b="1">
              <a:solidFill>
                <a:srgbClr val="0000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획득한 최종 가격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cf20b939_1_125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e9cf20b939_1_125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e9cf20b939_1_125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e9cf20b939_1_125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e9cf20b939_1_125"/>
          <p:cNvSpPr txBox="1"/>
          <p:nvPr/>
        </p:nvSpPr>
        <p:spPr>
          <a:xfrm>
            <a:off x="473102" y="2354100"/>
            <a:ext cx="112458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왼쪽 상단에 코드가 명시되어 있음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캐릭터(키보드 상하좌우를 통한 제어)와 오른쪽의 코드를 부딪혀서 왼쪽 하단에서 코드 설명을 볼 수 있음</a:t>
            </a:r>
            <a:endParaRPr sz="2000" b="1">
              <a:solidFill>
                <a:schemeClr val="dk1"/>
              </a:solidFill>
            </a:endParaRPr>
          </a:p>
          <a:p>
            <a:pPr marL="4572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회전하고 있는 작은 원 옆에 있는 한라인의 코드에 대하여 부딪히면 된다</a:t>
            </a:r>
            <a:endParaRPr sz="2000" b="1">
              <a:solidFill>
                <a:schemeClr val="dk1"/>
              </a:solidFill>
            </a:endParaRPr>
          </a:p>
          <a:p>
            <a:pPr marL="457200" marR="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캐릭터와 코드가 알맞게 부딪혔다면 파티클 효과를 내면서 해당 코드와 상자가 사라진다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하나의 코드 문제가 끝나면 스페이스바를 통해 다음 코드 문제로 넘어갈 수 있음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마지막 코드 문제까지 다 끝낸 후에 달력씬으로 돌아가고 싶다면 엔터키를 누르면 된다</a:t>
            </a:r>
            <a:endParaRPr sz="2000" b="1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452" name="Google Shape;452;ge9cf20b939_1_125"/>
          <p:cNvSpPr txBox="1"/>
          <p:nvPr/>
        </p:nvSpPr>
        <p:spPr>
          <a:xfrm>
            <a:off x="475626" y="12489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과제 SCENE</a:t>
            </a:r>
            <a:endParaRPr/>
          </a:p>
        </p:txBody>
      </p:sp>
      <p:cxnSp>
        <p:nvCxnSpPr>
          <p:cNvPr id="453" name="Google Shape;453;ge9cf20b939_1_125"/>
          <p:cNvCxnSpPr/>
          <p:nvPr/>
        </p:nvCxnSpPr>
        <p:spPr>
          <a:xfrm rot="10800000" flipH="1">
            <a:off x="475625" y="1039475"/>
            <a:ext cx="11368800" cy="15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a0179e800_0_139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ea0179e800_0_139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ea0179e800_0_139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ea0179e800_0_139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ea0179e800_0_139"/>
          <p:cNvCxnSpPr/>
          <p:nvPr/>
        </p:nvCxnSpPr>
        <p:spPr>
          <a:xfrm rot="10800000" flipH="1">
            <a:off x="475625" y="1039475"/>
            <a:ext cx="11368800" cy="15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ea0179e800_0_139"/>
          <p:cNvSpPr txBox="1"/>
          <p:nvPr/>
        </p:nvSpPr>
        <p:spPr>
          <a:xfrm>
            <a:off x="272800" y="5584750"/>
            <a:ext cx="56613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파란색 원이 돌아가는 왼쪽 코드를 오른쪽 박스에서 찾아 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캐릭터와 충돌시킨다.</a:t>
            </a:r>
            <a:endParaRPr sz="1600" b="1"/>
          </a:p>
        </p:txBody>
      </p:sp>
      <p:sp>
        <p:nvSpPr>
          <p:cNvPr id="464" name="Google Shape;464;gea0179e800_0_139"/>
          <p:cNvSpPr txBox="1"/>
          <p:nvPr/>
        </p:nvSpPr>
        <p:spPr>
          <a:xfrm>
            <a:off x="6206238" y="5584750"/>
            <a:ext cx="58737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해당 코드와 알맞게 충돌 판정이 나면 파티클 효과를 보이며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왼쪽 하단에 해당 코드에 대한 설명이 보이게 된다.</a:t>
            </a:r>
            <a:endParaRPr sz="1600" b="1"/>
          </a:p>
        </p:txBody>
      </p:sp>
      <p:pic>
        <p:nvPicPr>
          <p:cNvPr id="465" name="Google Shape;465;gea0179e800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3" y="2138550"/>
            <a:ext cx="5941874" cy="335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ea0179e800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611" y="2180575"/>
            <a:ext cx="5792963" cy="3270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gea0179e800_0_139"/>
          <p:cNvCxnSpPr/>
          <p:nvPr/>
        </p:nvCxnSpPr>
        <p:spPr>
          <a:xfrm rot="10800000" flipH="1">
            <a:off x="1274175" y="1702850"/>
            <a:ext cx="1288800" cy="10434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26262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8" name="Google Shape;468;gea0179e800_0_139"/>
          <p:cNvSpPr txBox="1"/>
          <p:nvPr/>
        </p:nvSpPr>
        <p:spPr>
          <a:xfrm>
            <a:off x="2562975" y="1288875"/>
            <a:ext cx="30369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현재 파란색 원이 돌아가고 있는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왼쪽 코드(#include &lt;iostream&gt;)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a0179e800_3_5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ea0179e800_3_5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ea0179e800_3_53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ea0179e800_3_5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ea0179e800_3_53"/>
          <p:cNvSpPr txBox="1"/>
          <p:nvPr/>
        </p:nvSpPr>
        <p:spPr>
          <a:xfrm>
            <a:off x="473102" y="2229900"/>
            <a:ext cx="112458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도서관 좌석이 다 차기 전, 시험 준비물을 찾는 게임이다. 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30초 동안 6가지 준비물을 찾아야 하며, 마우스 입력으로 플레이한다.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플레이 할 때마다 찾아야 하는 준비물은 랜덤하게 변경된다.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포션 (커피믹스) 획득 시 잔여 시간이 늘어나고 잔여 좌석이 늘어난 시간 만큼 freeze된다. 포션은 랜덤하게 생성되고 소멸된다. 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도서관 좌석 UI로 실시간 좌석 현황 확인이 가능하다.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남은 시간으로 ‘시험’ 점수를 준다. 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물건을 다 찾지 못하고 시간 초과가 될 경우 낙제점을 받는다.</a:t>
            </a:r>
            <a:endParaRPr sz="2000" b="1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</p:txBody>
      </p:sp>
      <p:sp>
        <p:nvSpPr>
          <p:cNvPr id="478" name="Google Shape;478;gea0179e800_3_53"/>
          <p:cNvSpPr txBox="1"/>
          <p:nvPr/>
        </p:nvSpPr>
        <p:spPr>
          <a:xfrm>
            <a:off x="475626" y="12489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시험 SCENE</a:t>
            </a:r>
            <a:endParaRPr/>
          </a:p>
        </p:txBody>
      </p:sp>
      <p:cxnSp>
        <p:nvCxnSpPr>
          <p:cNvPr id="479" name="Google Shape;479;gea0179e800_3_53"/>
          <p:cNvCxnSpPr/>
          <p:nvPr/>
        </p:nvCxnSpPr>
        <p:spPr>
          <a:xfrm rot="10800000" flipH="1">
            <a:off x="475625" y="1039475"/>
            <a:ext cx="11368800" cy="15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a0179e800_3_63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ea0179e800_3_63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ea0179e800_3_63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ea0179e800_3_63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ea0179e800_3_63"/>
          <p:cNvSpPr txBox="1"/>
          <p:nvPr/>
        </p:nvSpPr>
        <p:spPr>
          <a:xfrm>
            <a:off x="475626" y="12489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시험 SCENE</a:t>
            </a:r>
            <a:endParaRPr/>
          </a:p>
        </p:txBody>
      </p:sp>
      <p:cxnSp>
        <p:nvCxnSpPr>
          <p:cNvPr id="489" name="Google Shape;489;gea0179e800_3_63"/>
          <p:cNvCxnSpPr/>
          <p:nvPr/>
        </p:nvCxnSpPr>
        <p:spPr>
          <a:xfrm rot="10800000" flipH="1">
            <a:off x="475625" y="1039475"/>
            <a:ext cx="11368800" cy="15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0" name="Google Shape;490;gea0179e800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7875"/>
            <a:ext cx="4092574" cy="22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ea0179e800_3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300" y="1225000"/>
            <a:ext cx="3447637" cy="21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ea0179e800_3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1424" y="3413184"/>
            <a:ext cx="3546926" cy="21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ea0179e800_3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7975" y="3429002"/>
            <a:ext cx="3546926" cy="217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ea0179e800_3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1450" y="1176685"/>
            <a:ext cx="3546924" cy="211458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ea0179e800_3_63"/>
          <p:cNvSpPr txBox="1"/>
          <p:nvPr/>
        </p:nvSpPr>
        <p:spPr>
          <a:xfrm>
            <a:off x="7210098" y="3159375"/>
            <a:ext cx="1911900" cy="461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준비물 찾는 위치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96" name="Google Shape;496;gea0179e800_3_63"/>
          <p:cNvSpPr txBox="1"/>
          <p:nvPr/>
        </p:nvSpPr>
        <p:spPr>
          <a:xfrm>
            <a:off x="4527975" y="5962550"/>
            <a:ext cx="7180200" cy="38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마우스 클릭으로 준비물에 해당되는 item을 클릭하면 준비물이 소멸되고 찾았다는 표시가 뜬다.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497" name="Google Shape;497;gea0179e800_3_63"/>
          <p:cNvSpPr/>
          <p:nvPr/>
        </p:nvSpPr>
        <p:spPr>
          <a:xfrm>
            <a:off x="773450" y="2954700"/>
            <a:ext cx="462300" cy="3849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ea0179e800_3_63"/>
          <p:cNvSpPr/>
          <p:nvPr/>
        </p:nvSpPr>
        <p:spPr>
          <a:xfrm>
            <a:off x="246675" y="3415800"/>
            <a:ext cx="1281600" cy="5571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a0179e800_3_63"/>
          <p:cNvSpPr/>
          <p:nvPr/>
        </p:nvSpPr>
        <p:spPr>
          <a:xfrm>
            <a:off x="3443150" y="3072450"/>
            <a:ext cx="709200" cy="9138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ea0179e800_3_63"/>
          <p:cNvSpPr/>
          <p:nvPr/>
        </p:nvSpPr>
        <p:spPr>
          <a:xfrm>
            <a:off x="1718350" y="3621066"/>
            <a:ext cx="423000" cy="2616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ea0179e800_3_63"/>
          <p:cNvSpPr txBox="1"/>
          <p:nvPr/>
        </p:nvSpPr>
        <p:spPr>
          <a:xfrm>
            <a:off x="840041" y="4491588"/>
            <a:ext cx="2603100" cy="58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메인 화면. 특정 위치 클릭 시 해당 위치로 이동한다.</a:t>
            </a:r>
            <a:endParaRPr sz="1300" b="1">
              <a:solidFill>
                <a:schemeClr val="dk1"/>
              </a:solidFill>
            </a:endParaRPr>
          </a:p>
        </p:txBody>
      </p:sp>
      <p:cxnSp>
        <p:nvCxnSpPr>
          <p:cNvPr id="502" name="Google Shape;502;gea0179e800_3_63"/>
          <p:cNvCxnSpPr>
            <a:stCxn id="498" idx="2"/>
            <a:endCxn id="501" idx="0"/>
          </p:cNvCxnSpPr>
          <p:nvPr/>
        </p:nvCxnSpPr>
        <p:spPr>
          <a:xfrm>
            <a:off x="887475" y="3972900"/>
            <a:ext cx="1254000" cy="51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03" name="Google Shape;503;gea0179e800_3_63"/>
          <p:cNvCxnSpPr>
            <a:endCxn id="501" idx="0"/>
          </p:cNvCxnSpPr>
          <p:nvPr/>
        </p:nvCxnSpPr>
        <p:spPr>
          <a:xfrm>
            <a:off x="1235891" y="3329988"/>
            <a:ext cx="905700" cy="116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04" name="Google Shape;504;gea0179e800_3_63"/>
          <p:cNvCxnSpPr>
            <a:stCxn id="500" idx="2"/>
            <a:endCxn id="501" idx="0"/>
          </p:cNvCxnSpPr>
          <p:nvPr/>
        </p:nvCxnSpPr>
        <p:spPr>
          <a:xfrm>
            <a:off x="1929850" y="3882666"/>
            <a:ext cx="211800" cy="6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05" name="Google Shape;505;gea0179e800_3_63"/>
          <p:cNvCxnSpPr>
            <a:endCxn id="501" idx="0"/>
          </p:cNvCxnSpPr>
          <p:nvPr/>
        </p:nvCxnSpPr>
        <p:spPr>
          <a:xfrm flipH="1">
            <a:off x="2141591" y="3999588"/>
            <a:ext cx="1367700" cy="49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0179e800_3_99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ea0179e800_3_99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ea0179e800_3_99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ea0179e800_3_99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ea0179e800_3_99"/>
          <p:cNvSpPr txBox="1"/>
          <p:nvPr/>
        </p:nvSpPr>
        <p:spPr>
          <a:xfrm>
            <a:off x="475626" y="12489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시험 SCENE</a:t>
            </a:r>
            <a:endParaRPr/>
          </a:p>
        </p:txBody>
      </p:sp>
      <p:cxnSp>
        <p:nvCxnSpPr>
          <p:cNvPr id="515" name="Google Shape;515;gea0179e800_3_99"/>
          <p:cNvCxnSpPr/>
          <p:nvPr/>
        </p:nvCxnSpPr>
        <p:spPr>
          <a:xfrm rot="10800000" flipH="1">
            <a:off x="475625" y="1039475"/>
            <a:ext cx="11368800" cy="153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6" name="Google Shape;516;gea0179e800_3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188" y="2215663"/>
            <a:ext cx="6238877" cy="340943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ea0179e800_3_99"/>
          <p:cNvSpPr txBox="1"/>
          <p:nvPr/>
        </p:nvSpPr>
        <p:spPr>
          <a:xfrm>
            <a:off x="5754300" y="1564425"/>
            <a:ext cx="10431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잔여 시간</a:t>
            </a:r>
            <a:endParaRPr sz="1300" b="1">
              <a:solidFill>
                <a:schemeClr val="lt2"/>
              </a:solidFill>
            </a:endParaRPr>
          </a:p>
        </p:txBody>
      </p:sp>
      <p:sp>
        <p:nvSpPr>
          <p:cNvPr id="518" name="Google Shape;518;gea0179e800_3_99"/>
          <p:cNvSpPr txBox="1"/>
          <p:nvPr/>
        </p:nvSpPr>
        <p:spPr>
          <a:xfrm>
            <a:off x="1322150" y="4906775"/>
            <a:ext cx="1952700" cy="9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커피 믹스 획득 시 잔여시간 늘어남. (늘어난 시간 동안 도서관 좌석 현황 유지)</a:t>
            </a:r>
            <a:endParaRPr sz="1300" b="1">
              <a:solidFill>
                <a:schemeClr val="lt2"/>
              </a:solidFill>
            </a:endParaRPr>
          </a:p>
        </p:txBody>
      </p:sp>
      <p:sp>
        <p:nvSpPr>
          <p:cNvPr id="519" name="Google Shape;519;gea0179e800_3_99"/>
          <p:cNvSpPr txBox="1"/>
          <p:nvPr/>
        </p:nvSpPr>
        <p:spPr>
          <a:xfrm>
            <a:off x="475625" y="2089675"/>
            <a:ext cx="1952700" cy="81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도서관 잔여 좌석 현황</a:t>
            </a:r>
            <a:endParaRPr sz="13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1초마다 두 좌석 사라짐 (랜덤)</a:t>
            </a:r>
            <a:endParaRPr sz="1300" b="1">
              <a:solidFill>
                <a:schemeClr val="lt2"/>
              </a:solidFill>
            </a:endParaRPr>
          </a:p>
        </p:txBody>
      </p:sp>
      <p:sp>
        <p:nvSpPr>
          <p:cNvPr id="520" name="Google Shape;520;gea0179e800_3_99"/>
          <p:cNvSpPr txBox="1"/>
          <p:nvPr/>
        </p:nvSpPr>
        <p:spPr>
          <a:xfrm>
            <a:off x="9315075" y="1312000"/>
            <a:ext cx="1952700" cy="58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Home Button. 메인 화면으로 돌아간다. </a:t>
            </a:r>
            <a:endParaRPr sz="1300" b="1">
              <a:solidFill>
                <a:schemeClr val="lt2"/>
              </a:solidFill>
            </a:endParaRPr>
          </a:p>
        </p:txBody>
      </p:sp>
      <p:cxnSp>
        <p:nvCxnSpPr>
          <p:cNvPr id="521" name="Google Shape;521;gea0179e800_3_99"/>
          <p:cNvCxnSpPr>
            <a:endCxn id="519" idx="3"/>
          </p:cNvCxnSpPr>
          <p:nvPr/>
        </p:nvCxnSpPr>
        <p:spPr>
          <a:xfrm rot="10800000">
            <a:off x="2428325" y="2499475"/>
            <a:ext cx="797700" cy="164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ea0179e800_3_99"/>
          <p:cNvCxnSpPr/>
          <p:nvPr/>
        </p:nvCxnSpPr>
        <p:spPr>
          <a:xfrm flipH="1">
            <a:off x="3282675" y="3680475"/>
            <a:ext cx="1143000" cy="1272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ea0179e800_3_99"/>
          <p:cNvCxnSpPr/>
          <p:nvPr/>
        </p:nvCxnSpPr>
        <p:spPr>
          <a:xfrm rot="10800000" flipH="1">
            <a:off x="8895600" y="1877275"/>
            <a:ext cx="632100" cy="50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ea0179e800_3_99"/>
          <p:cNvCxnSpPr/>
          <p:nvPr/>
        </p:nvCxnSpPr>
        <p:spPr>
          <a:xfrm rot="10800000">
            <a:off x="6669250" y="1990450"/>
            <a:ext cx="378900" cy="534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25" name="Google Shape;525;gea0179e800_3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400" y="3964575"/>
            <a:ext cx="3153725" cy="23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ea0179e800_3_99"/>
          <p:cNvSpPr txBox="1"/>
          <p:nvPr/>
        </p:nvSpPr>
        <p:spPr>
          <a:xfrm>
            <a:off x="9442725" y="1644950"/>
            <a:ext cx="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a0179e800_3_99"/>
          <p:cNvSpPr txBox="1"/>
          <p:nvPr/>
        </p:nvSpPr>
        <p:spPr>
          <a:xfrm>
            <a:off x="10024025" y="4706675"/>
            <a:ext cx="1952700" cy="118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게임 종료 시 찾은 준비물, 잔여 좌석, 시간 이 출력된다. HOME Button 클릭시 달력으로 넘어간다.</a:t>
            </a:r>
            <a:endParaRPr sz="1300" b="1">
              <a:solidFill>
                <a:schemeClr val="lt2"/>
              </a:solidFill>
            </a:endParaRPr>
          </a:p>
        </p:txBody>
      </p:sp>
      <p:cxnSp>
        <p:nvCxnSpPr>
          <p:cNvPr id="528" name="Google Shape;528;gea0179e800_3_99"/>
          <p:cNvCxnSpPr/>
          <p:nvPr/>
        </p:nvCxnSpPr>
        <p:spPr>
          <a:xfrm rot="10800000">
            <a:off x="9395525" y="4735500"/>
            <a:ext cx="680700" cy="99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9cf20b939_1_182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e9cf20b939_1_18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e9cf20b939_1_182"/>
          <p:cNvSpPr txBox="1"/>
          <p:nvPr/>
        </p:nvSpPr>
        <p:spPr>
          <a:xfrm>
            <a:off x="1274182" y="198782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2. 구체적 기능 소개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e9cf20b939_1_182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2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9cf20b939_1_182"/>
          <p:cNvSpPr txBox="1"/>
          <p:nvPr/>
        </p:nvSpPr>
        <p:spPr>
          <a:xfrm>
            <a:off x="6510023" y="2089474"/>
            <a:ext cx="52596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게임 결과를 보여주는 씬이다.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한 학기 일정(미니 게임)을 모두 마치며, 대학 생활에 얼마나 열심히 임했는가를 성적표로 보여준다.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마우스 스크롤로 전체 성적표를 조회한다.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각 미니 게임의 결과 값들을 받아 학점으로 환산하여 보여준다.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C+이하의 점수를 받은 게임은 재수강이 가능하다.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 성적 조회 버튼으로 성적이 화면에 출력되며, 학점에 따라 다른 오디오 효과를 준다.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538" name="Google Shape;538;ge9cf20b939_1_182"/>
          <p:cNvSpPr txBox="1"/>
          <p:nvPr/>
        </p:nvSpPr>
        <p:spPr>
          <a:xfrm>
            <a:off x="6504301" y="1252875"/>
            <a:ext cx="556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</a:rPr>
              <a:t>종료 SCENE</a:t>
            </a:r>
            <a:endParaRPr/>
          </a:p>
        </p:txBody>
      </p:sp>
      <p:cxnSp>
        <p:nvCxnSpPr>
          <p:cNvPr id="539" name="Google Shape;539;ge9cf20b939_1_182"/>
          <p:cNvCxnSpPr/>
          <p:nvPr/>
        </p:nvCxnSpPr>
        <p:spPr>
          <a:xfrm>
            <a:off x="6559097" y="1002599"/>
            <a:ext cx="14886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0" name="Google Shape;540;ge9cf20b939_1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675"/>
            <a:ext cx="2205925" cy="29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e9cf20b939_1_182"/>
          <p:cNvSpPr txBox="1"/>
          <p:nvPr/>
        </p:nvSpPr>
        <p:spPr>
          <a:xfrm>
            <a:off x="51125" y="3567625"/>
            <a:ext cx="16563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2"/>
                </a:solidFill>
              </a:rPr>
              <a:t>전체 성적표 구조</a:t>
            </a:r>
            <a:endParaRPr sz="1300" b="1">
              <a:solidFill>
                <a:schemeClr val="lt2"/>
              </a:solidFill>
            </a:endParaRPr>
          </a:p>
        </p:txBody>
      </p:sp>
      <p:pic>
        <p:nvPicPr>
          <p:cNvPr id="542" name="Google Shape;542;ge9cf20b939_1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649" y="4254549"/>
            <a:ext cx="3269750" cy="17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e9cf20b939_1_182"/>
          <p:cNvSpPr txBox="1"/>
          <p:nvPr/>
        </p:nvSpPr>
        <p:spPr>
          <a:xfrm>
            <a:off x="132524" y="5697600"/>
            <a:ext cx="2048400" cy="923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게임 플레이 시 출력 화면. 마우스 스크롤로 움직인다. 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스크롤시 “SCROLL”이 사라진다.</a:t>
            </a:r>
            <a:endParaRPr sz="1200" b="1">
              <a:solidFill>
                <a:schemeClr val="lt2"/>
              </a:solidFill>
            </a:endParaRPr>
          </a:p>
        </p:txBody>
      </p:sp>
      <p:pic>
        <p:nvPicPr>
          <p:cNvPr id="544" name="Google Shape;544;ge9cf20b939_1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937" y="1866824"/>
            <a:ext cx="3190226" cy="180571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e9cf20b939_1_182"/>
          <p:cNvSpPr txBox="1"/>
          <p:nvPr/>
        </p:nvSpPr>
        <p:spPr>
          <a:xfrm>
            <a:off x="4633000" y="3567625"/>
            <a:ext cx="1952700" cy="5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조회 버튼 클릭 후 결과. 성적이 출력된다. </a:t>
            </a:r>
            <a:endParaRPr sz="1200" b="1">
              <a:solidFill>
                <a:schemeClr val="lt2"/>
              </a:solidFill>
            </a:endParaRPr>
          </a:p>
        </p:txBody>
      </p:sp>
      <p:sp>
        <p:nvSpPr>
          <p:cNvPr id="546" name="Google Shape;546;ge9cf20b939_1_182"/>
          <p:cNvSpPr txBox="1"/>
          <p:nvPr/>
        </p:nvSpPr>
        <p:spPr>
          <a:xfrm>
            <a:off x="4633000" y="5697600"/>
            <a:ext cx="1656300" cy="7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재수강 가능 학점일 경우에만 버튼이 출력된다.</a:t>
            </a:r>
            <a:endParaRPr sz="1200" b="1">
              <a:solidFill>
                <a:schemeClr val="lt2"/>
              </a:solidFill>
            </a:endParaRPr>
          </a:p>
        </p:txBody>
      </p:sp>
      <p:sp>
        <p:nvSpPr>
          <p:cNvPr id="547" name="Google Shape;547;ge9cf20b939_1_182"/>
          <p:cNvSpPr txBox="1"/>
          <p:nvPr/>
        </p:nvSpPr>
        <p:spPr>
          <a:xfrm>
            <a:off x="2500225" y="972050"/>
            <a:ext cx="1952700" cy="554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</a:rPr>
              <a:t>게임 종료 버튼. 성적표 조회 후 화면에 출력된다.</a:t>
            </a:r>
            <a:endParaRPr sz="1200" b="1">
              <a:solidFill>
                <a:schemeClr val="lt2"/>
              </a:solidFill>
            </a:endParaRPr>
          </a:p>
        </p:txBody>
      </p:sp>
      <p:cxnSp>
        <p:nvCxnSpPr>
          <p:cNvPr id="548" name="Google Shape;548;ge9cf20b939_1_182"/>
          <p:cNvCxnSpPr>
            <a:stCxn id="547" idx="1"/>
          </p:cNvCxnSpPr>
          <p:nvPr/>
        </p:nvCxnSpPr>
        <p:spPr>
          <a:xfrm flipH="1">
            <a:off x="2141425" y="1249100"/>
            <a:ext cx="358800" cy="15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e9cf20b939_1_182"/>
          <p:cNvCxnSpPr>
            <a:endCxn id="544" idx="2"/>
          </p:cNvCxnSpPr>
          <p:nvPr/>
        </p:nvCxnSpPr>
        <p:spPr>
          <a:xfrm rot="10800000">
            <a:off x="4294050" y="3672534"/>
            <a:ext cx="371100" cy="135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e9cf20b939_1_182"/>
          <p:cNvCxnSpPr/>
          <p:nvPr/>
        </p:nvCxnSpPr>
        <p:spPr>
          <a:xfrm rot="10800000">
            <a:off x="3905250" y="5782509"/>
            <a:ext cx="759900" cy="50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e9cf20b939_1_182"/>
          <p:cNvCxnSpPr/>
          <p:nvPr/>
        </p:nvCxnSpPr>
        <p:spPr>
          <a:xfrm rot="10800000" flipH="1">
            <a:off x="2072475" y="5263809"/>
            <a:ext cx="314100" cy="4845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l="17243" t="16425" r="16373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 flipH="1">
            <a:off x="572692" y="1719596"/>
            <a:ext cx="737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310061" y="1943062"/>
            <a:ext cx="43185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Abstract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 flipH="1">
            <a:off x="572692" y="3153212"/>
            <a:ext cx="737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161675" y="3429000"/>
            <a:ext cx="55173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implemented features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 flipH="1">
            <a:off x="572692" y="4586828"/>
            <a:ext cx="737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60396" y="4965700"/>
            <a:ext cx="5618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Evaluation &amp; Reflection</a:t>
            </a:r>
            <a:endParaRPr sz="3600" b="1">
              <a:solidFill>
                <a:schemeClr val="lt1"/>
              </a:solidFill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764078" y="2147201"/>
            <a:ext cx="296326" cy="296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764078" y="3605718"/>
            <a:ext cx="296326" cy="296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764078" y="5064235"/>
            <a:ext cx="296326" cy="296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38" scaled="0"/>
        </a:gra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e9cf20b939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e9cf20b939_0_91"/>
          <p:cNvSpPr/>
          <p:nvPr/>
        </p:nvSpPr>
        <p:spPr>
          <a:xfrm>
            <a:off x="7324367" y="1849332"/>
            <a:ext cx="3159300" cy="315930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e9cf20b939_0_91"/>
          <p:cNvSpPr txBox="1"/>
          <p:nvPr/>
        </p:nvSpPr>
        <p:spPr>
          <a:xfrm>
            <a:off x="7367724" y="2874825"/>
            <a:ext cx="3072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3. 향후 계획 및 느낀 점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9cf20b939_0_11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e9cf20b939_0_11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e9cf20b939_0_116"/>
          <p:cNvSpPr txBox="1"/>
          <p:nvPr/>
        </p:nvSpPr>
        <p:spPr>
          <a:xfrm>
            <a:off x="1274173" y="274975"/>
            <a:ext cx="6005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Reflection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9cf20b939_0_116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3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ge9cf20b939_0_116"/>
          <p:cNvGrpSpPr/>
          <p:nvPr/>
        </p:nvGrpSpPr>
        <p:grpSpPr>
          <a:xfrm>
            <a:off x="1316457" y="1278715"/>
            <a:ext cx="10185998" cy="4889227"/>
            <a:chOff x="1274182" y="1278715"/>
            <a:chExt cx="10185998" cy="4889227"/>
          </a:xfrm>
        </p:grpSpPr>
        <p:sp>
          <p:nvSpPr>
            <p:cNvPr id="568" name="Google Shape;568;ge9cf20b939_0_116"/>
            <p:cNvSpPr/>
            <p:nvPr/>
          </p:nvSpPr>
          <p:spPr>
            <a:xfrm>
              <a:off x="1274182" y="1278716"/>
              <a:ext cx="4972500" cy="2344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e9cf20b939_0_116"/>
            <p:cNvSpPr/>
            <p:nvPr/>
          </p:nvSpPr>
          <p:spPr>
            <a:xfrm>
              <a:off x="6487680" y="1278715"/>
              <a:ext cx="4972500" cy="2344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e9cf20b939_0_116"/>
            <p:cNvSpPr/>
            <p:nvPr/>
          </p:nvSpPr>
          <p:spPr>
            <a:xfrm>
              <a:off x="1274182" y="3823442"/>
              <a:ext cx="4972500" cy="2344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e9cf20b939_0_116"/>
            <p:cNvSpPr/>
            <p:nvPr/>
          </p:nvSpPr>
          <p:spPr>
            <a:xfrm>
              <a:off x="6487680" y="3823441"/>
              <a:ext cx="4972500" cy="2344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e9cf20b939_0_116"/>
            <p:cNvSpPr txBox="1"/>
            <p:nvPr/>
          </p:nvSpPr>
          <p:spPr>
            <a:xfrm>
              <a:off x="6583375" y="2941225"/>
              <a:ext cx="150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998261"/>
                  </a:solidFill>
                </a:rPr>
                <a:t>문정</a:t>
              </a:r>
              <a:endParaRPr sz="3600" b="1">
                <a:solidFill>
                  <a:srgbClr val="9982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e9cf20b939_0_116"/>
            <p:cNvSpPr txBox="1"/>
            <p:nvPr/>
          </p:nvSpPr>
          <p:spPr>
            <a:xfrm>
              <a:off x="4997475" y="2941225"/>
              <a:ext cx="124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998261"/>
                  </a:solidFill>
                </a:rPr>
                <a:t>희조</a:t>
              </a:r>
              <a:endParaRPr sz="3600" b="1">
                <a:solidFill>
                  <a:srgbClr val="9982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e9cf20b939_0_116"/>
            <p:cNvSpPr txBox="1"/>
            <p:nvPr/>
          </p:nvSpPr>
          <p:spPr>
            <a:xfrm>
              <a:off x="5110196" y="3823450"/>
              <a:ext cx="1141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998261"/>
                  </a:solidFill>
                </a:rPr>
                <a:t>도연</a:t>
              </a:r>
              <a:endParaRPr sz="3600" b="1">
                <a:solidFill>
                  <a:srgbClr val="9982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e9cf20b939_0_116"/>
            <p:cNvSpPr txBox="1"/>
            <p:nvPr/>
          </p:nvSpPr>
          <p:spPr>
            <a:xfrm>
              <a:off x="6523135" y="3823450"/>
              <a:ext cx="1365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998261"/>
                  </a:solidFill>
                </a:rPr>
                <a:t>지혜</a:t>
              </a:r>
              <a:endParaRPr sz="3600" b="1">
                <a:solidFill>
                  <a:srgbClr val="9982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e9cf20b939_0_116"/>
            <p:cNvSpPr txBox="1"/>
            <p:nvPr/>
          </p:nvSpPr>
          <p:spPr>
            <a:xfrm>
              <a:off x="1477925" y="1463192"/>
              <a:ext cx="3921812" cy="1361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초반엔 코로나로 인해 팀원이 서로 만나지 못하는 상황에서 위 프로젝트를 진행하게 되어 소통하는데 어려움이 있을까 염려되었다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.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따라서 프로젝트 기획에 가장 많은 시간을 투자했다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.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다행히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66574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</a:t>
              </a:r>
              <a:r>
                <a:rPr lang="ko-KR" altLang="en-US" sz="1100" b="1" dirty="0">
                  <a:solidFill>
                    <a:srgbClr val="665741"/>
                  </a:solidFill>
                </a:rPr>
                <a:t>팀원 모두가 열심히 참여해주고 자유롭게 의견을 나눈 덕분에 무사히 프로젝트를 마칠 수 있었다</a:t>
              </a:r>
              <a:r>
                <a:rPr lang="en-US" altLang="ko-KR" sz="1100" b="1" dirty="0">
                  <a:solidFill>
                    <a:srgbClr val="665741"/>
                  </a:solidFill>
                </a:rPr>
                <a:t>. 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66574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e9cf20b939_0_116"/>
            <p:cNvSpPr txBox="1"/>
            <p:nvPr/>
          </p:nvSpPr>
          <p:spPr>
            <a:xfrm>
              <a:off x="8307571" y="1463192"/>
              <a:ext cx="2935800" cy="20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665741"/>
                  </a:solidFill>
                </a:rPr>
                <a:t>위 </a:t>
              </a:r>
              <a:r>
                <a:rPr lang="en-US" sz="1100" b="1" dirty="0" err="1">
                  <a:solidFill>
                    <a:srgbClr val="665741"/>
                  </a:solidFill>
                </a:rPr>
                <a:t>프로젝트를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진행하면서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unity에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대해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전반적인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이해가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깊어질</a:t>
              </a:r>
              <a:r>
                <a:rPr lang="en-US" sz="1100" b="1" dirty="0">
                  <a:solidFill>
                    <a:srgbClr val="665741"/>
                  </a:solidFill>
                </a:rPr>
                <a:t> 수 </a:t>
              </a:r>
              <a:r>
                <a:rPr lang="en-US" sz="1100" b="1" dirty="0" err="1">
                  <a:solidFill>
                    <a:srgbClr val="665741"/>
                  </a:solidFill>
                </a:rPr>
                <a:t>있었다</a:t>
              </a:r>
              <a:r>
                <a:rPr lang="en-US" sz="1100" b="1" dirty="0">
                  <a:solidFill>
                    <a:srgbClr val="665741"/>
                  </a:solidFill>
                </a:rPr>
                <a:t>. </a:t>
              </a:r>
              <a:r>
                <a:rPr lang="en-US" sz="1100" b="1" dirty="0" err="1">
                  <a:solidFill>
                    <a:srgbClr val="665741"/>
                  </a:solidFill>
                </a:rPr>
                <a:t>특히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많은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에러를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해결하는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과정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속에서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계속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고민하고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공부하다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보니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실력이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많이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늘고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있다는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것을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느낄</a:t>
              </a:r>
              <a:r>
                <a:rPr lang="en-US" sz="1100" b="1" dirty="0">
                  <a:solidFill>
                    <a:srgbClr val="665741"/>
                  </a:solidFill>
                </a:rPr>
                <a:t> 수 </a:t>
              </a:r>
              <a:r>
                <a:rPr lang="en-US" sz="1100" b="1" dirty="0" err="1">
                  <a:solidFill>
                    <a:srgbClr val="665741"/>
                  </a:solidFill>
                </a:rPr>
                <a:t>있었다</a:t>
              </a:r>
              <a:r>
                <a:rPr lang="en-US" sz="1100" b="1" dirty="0">
                  <a:solidFill>
                    <a:srgbClr val="665741"/>
                  </a:solidFill>
                </a:rPr>
                <a:t>. </a:t>
              </a:r>
              <a:r>
                <a:rPr lang="en-US" sz="1100" b="1" dirty="0" err="1">
                  <a:solidFill>
                    <a:srgbClr val="665741"/>
                  </a:solidFill>
                </a:rPr>
                <a:t>또한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팀원들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모두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적극적으로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협력하여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개발하려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노력했기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때문에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지금의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결과가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나올</a:t>
              </a:r>
              <a:r>
                <a:rPr lang="en-US" sz="1100" b="1" dirty="0">
                  <a:solidFill>
                    <a:srgbClr val="665741"/>
                  </a:solidFill>
                </a:rPr>
                <a:t> 수 </a:t>
              </a:r>
              <a:r>
                <a:rPr lang="en-US" sz="1100" b="1" dirty="0" err="1">
                  <a:solidFill>
                    <a:srgbClr val="665741"/>
                  </a:solidFill>
                </a:rPr>
                <a:t>있었다고</a:t>
              </a:r>
              <a:r>
                <a:rPr lang="en-US" sz="1100" b="1" dirty="0">
                  <a:solidFill>
                    <a:srgbClr val="665741"/>
                  </a:solidFill>
                </a:rPr>
                <a:t> </a:t>
              </a:r>
              <a:r>
                <a:rPr lang="en-US" sz="1100" b="1" dirty="0" err="1">
                  <a:solidFill>
                    <a:srgbClr val="665741"/>
                  </a:solidFill>
                </a:rPr>
                <a:t>생각한다</a:t>
              </a:r>
              <a:r>
                <a:rPr lang="en-US" sz="1100" b="1" dirty="0">
                  <a:solidFill>
                    <a:srgbClr val="665741"/>
                  </a:solidFill>
                </a:rPr>
                <a:t>.  </a:t>
              </a:r>
              <a:endParaRPr sz="1100" b="1" dirty="0">
                <a:solidFill>
                  <a:srgbClr val="665741"/>
                </a:solidFill>
              </a:endParaRPr>
            </a:p>
          </p:txBody>
        </p:sp>
        <p:sp>
          <p:nvSpPr>
            <p:cNvPr id="578" name="Google Shape;578;ge9cf20b939_0_116"/>
            <p:cNvSpPr txBox="1"/>
            <p:nvPr/>
          </p:nvSpPr>
          <p:spPr>
            <a:xfrm>
              <a:off x="1346425" y="3934675"/>
              <a:ext cx="3571800" cy="20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65741"/>
                  </a:solidFill>
                </a:rPr>
                <a:t>위 프로젝트를 진행하며 unity의 이해도 증가뿐만 아니라 프로젝트에 대한 팀원의 협업이 얼마나 중요한지 알 수 있었으며 개개인이 맡은 게임을 만들고 나서 이 게임을 다시 합치는것이 얼마나 중요한 것인지 알 수 있었다. 따라서 코드의 유지보수가 얼마나 중요한지에 대한 문제와 나 자신만이 알아볼 수 있는 코드를 만들어서는 절대 안된다는 깨달음을 얻었던 프로젝트였다.</a:t>
              </a:r>
              <a:endParaRPr sz="1100" b="1">
                <a:solidFill>
                  <a:srgbClr val="665741"/>
                </a:solidFill>
              </a:endParaRPr>
            </a:p>
          </p:txBody>
        </p:sp>
        <p:sp>
          <p:nvSpPr>
            <p:cNvPr id="579" name="Google Shape;579;ge9cf20b939_0_116"/>
            <p:cNvSpPr txBox="1"/>
            <p:nvPr/>
          </p:nvSpPr>
          <p:spPr>
            <a:xfrm>
              <a:off x="7812225" y="3981225"/>
              <a:ext cx="3571800" cy="20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65741"/>
                  </a:solidFill>
                </a:rPr>
                <a:t>비교적 다루기 쉽고 직관적인 유니티지만  프로젝트를 진행해보니 훨씬 민감하고 까다로운 게임 엔진이라고 느꼈다. 잘못된 코드로 접근하면 엔진이 꺼지기도 하고 다른 부분이 망가지기도 하고, 전혀 생각지도 못한 부분에서 오류가 나기도 해 더 꼼꼼하게 체크해야겠다고 느꼈다. 몰랐던 부분을 팀원을 통해 알게 되기도 하고 서로의 오류를 고쳐주면서 유니티에 대한 이해도가 더욱 높아질 수 있었던 기회였다.</a:t>
              </a:r>
              <a:endParaRPr sz="1100" b="1">
                <a:solidFill>
                  <a:srgbClr val="66574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9cf20b939_0_13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e9cf20b939_0_13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e9cf20b939_0_136"/>
          <p:cNvSpPr txBox="1"/>
          <p:nvPr/>
        </p:nvSpPr>
        <p:spPr>
          <a:xfrm>
            <a:off x="1274171" y="198775"/>
            <a:ext cx="789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향후 계획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e9cf20b939_0_136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1100">
                <a:solidFill>
                  <a:srgbClr val="3F3F3F"/>
                </a:solidFill>
              </a:rPr>
              <a:t>3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e9cf20b939_0_136"/>
          <p:cNvSpPr/>
          <p:nvPr/>
        </p:nvSpPr>
        <p:spPr>
          <a:xfrm>
            <a:off x="6881957" y="1411458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e9cf20b939_0_136"/>
          <p:cNvSpPr/>
          <p:nvPr/>
        </p:nvSpPr>
        <p:spPr>
          <a:xfrm>
            <a:off x="2043570" y="1411456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e9cf20b939_0_136"/>
          <p:cNvSpPr txBox="1"/>
          <p:nvPr/>
        </p:nvSpPr>
        <p:spPr>
          <a:xfrm>
            <a:off x="7153433" y="4668103"/>
            <a:ext cx="250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Google Play에 출시 도전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e9cf20b939_0_136"/>
          <p:cNvSpPr txBox="1"/>
          <p:nvPr/>
        </p:nvSpPr>
        <p:spPr>
          <a:xfrm>
            <a:off x="2315047" y="4668103"/>
            <a:ext cx="2505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더 완성된 게임으로 </a:t>
            </a:r>
            <a:endParaRPr sz="2400" b="1">
              <a:solidFill>
                <a:srgbClr val="26262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보완 및 수정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ge9cf20b939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315" y="2240700"/>
            <a:ext cx="1664375" cy="13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e9cf20b939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370" y="2040100"/>
            <a:ext cx="187642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16" descr="실내, 사람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029" y="1210058"/>
            <a:ext cx="5647941" cy="564794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6"/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7606030" y="3157878"/>
            <a:ext cx="2574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3200" b="1">
                <a:solidFill>
                  <a:schemeClr val="lt1"/>
                </a:solidFill>
              </a:rPr>
              <a:t>프로젝트 기획 의도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0179e800_0_12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ea0179e800_0_12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a0179e800_0_127"/>
          <p:cNvSpPr txBox="1"/>
          <p:nvPr/>
        </p:nvSpPr>
        <p:spPr>
          <a:xfrm>
            <a:off x="1350371" y="198775"/>
            <a:ext cx="789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WHY. 이 소프트웨어는 왜 필요한가?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a0179e800_0_127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sz="1100">
                <a:solidFill>
                  <a:srgbClr val="3F3F3F"/>
                </a:solidFill>
              </a:rPr>
              <a:t> 1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ea0179e800_0_127"/>
          <p:cNvSpPr txBox="1"/>
          <p:nvPr/>
        </p:nvSpPr>
        <p:spPr>
          <a:xfrm>
            <a:off x="337500" y="1467963"/>
            <a:ext cx="11215200" cy="49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다른 엔진에 비해 가볍고 저 사양인 컴퓨터에서도 게임 개발이 가능한 유니티 엔진을 통하여 코로나19로 인해 학교를 오지 못하는 새내기들을 위하여 학교를 쉽게 소개할 수 있는 게임을 제작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성신여자대학교 라이프를 비교적 쉽고 재밌게 플레이 할 수 있는 새내기’s 성신 라이프 게임으로 제작하여 새내기들이 더욱 우리 학교생활에 관심을 끌 수 있도록 하기 위해 수강신청, OT, 통학, MT, 알바, 과제, 시험 Scene으로 나누어 게임을 제작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성신여자대학교 신입생 뿐만 아니라 입시를 준비하는 분들에게 우리 팀원들이 만든 소프트웨어를 배포한다면 우리 학교의 흥미를 끌 수 있으며 홍보까지 가능</a:t>
            </a:r>
            <a:endParaRPr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9cf20b939_1_0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9cf20b939_1_0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9cf20b939_1_0"/>
          <p:cNvSpPr txBox="1"/>
          <p:nvPr/>
        </p:nvSpPr>
        <p:spPr>
          <a:xfrm>
            <a:off x="1274176" y="198775"/>
            <a:ext cx="998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WHAT. 무슨 소프트웨어를 개발하였는가?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e9cf20b939_1_0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9cf20b939_1_0"/>
          <p:cNvSpPr txBox="1"/>
          <p:nvPr/>
        </p:nvSpPr>
        <p:spPr>
          <a:xfrm>
            <a:off x="440100" y="1427325"/>
            <a:ext cx="113688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 b="1">
                <a:solidFill>
                  <a:srgbClr val="262626"/>
                </a:solidFill>
              </a:rPr>
              <a:t> 새내기 친구들의 첫 대학생활을 위해 성신여자대학교를 간접적으로 체험해 볼 수 있는 일회성 미니게임 제작</a:t>
            </a: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62626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 b="1">
                <a:solidFill>
                  <a:srgbClr val="262626"/>
                </a:solidFill>
              </a:rPr>
              <a:t>대학생 필수 앱 LMS 달력화면에서부터 시작</a:t>
            </a: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62626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 b="1">
                <a:solidFill>
                  <a:srgbClr val="262626"/>
                </a:solidFill>
              </a:rPr>
              <a:t>게임은 달력에 적혀있는 일정순으로 수강신청 -&gt; OT -&gt;  개강(통학) -&gt; MT -&gt; 알바 -&gt; 과제 -&gt;시험기간 순으로 이루어지며 모든 미니 게임을 완료하면 최종 결과가 보여짐</a:t>
            </a: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62626"/>
                </a:solidFill>
              </a:rPr>
              <a:t>                       ※게임은 2022학년도 1학기 AI융합학부 기준으로 진행됩니다.※</a:t>
            </a:r>
            <a:endParaRPr sz="2000" b="1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9cf20b939_1_1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e9cf20b939_1_1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e9cf20b939_1_16"/>
          <p:cNvSpPr txBox="1"/>
          <p:nvPr/>
        </p:nvSpPr>
        <p:spPr>
          <a:xfrm>
            <a:off x="1274171" y="198775"/>
            <a:ext cx="789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HOW. 어떤 방법으로 개발하였는가?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e9cf20b939_1_16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9cf20b939_1_16"/>
          <p:cNvSpPr/>
          <p:nvPr/>
        </p:nvSpPr>
        <p:spPr>
          <a:xfrm>
            <a:off x="1792107" y="1796658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e9cf20b939_1_16"/>
          <p:cNvSpPr/>
          <p:nvPr/>
        </p:nvSpPr>
        <p:spPr>
          <a:xfrm>
            <a:off x="6523170" y="1796656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9cf20b939_1_16"/>
          <p:cNvSpPr txBox="1"/>
          <p:nvPr/>
        </p:nvSpPr>
        <p:spPr>
          <a:xfrm>
            <a:off x="2063583" y="5053303"/>
            <a:ext cx="25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Unity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e9cf20b939_1_16"/>
          <p:cNvSpPr txBox="1"/>
          <p:nvPr/>
        </p:nvSpPr>
        <p:spPr>
          <a:xfrm>
            <a:off x="6794647" y="5053303"/>
            <a:ext cx="250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</a:rPr>
              <a:t>C#</a:t>
            </a:r>
            <a:endParaRPr sz="24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e9cf20b939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447" y="2715262"/>
            <a:ext cx="1213300" cy="12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e9cf20b939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962" y="2603423"/>
            <a:ext cx="1434425" cy="1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cf20b939_0_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e9cf20b939_0_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9cf20b939_0_6"/>
          <p:cNvSpPr txBox="1"/>
          <p:nvPr/>
        </p:nvSpPr>
        <p:spPr>
          <a:xfrm>
            <a:off x="1274171" y="198775"/>
            <a:ext cx="789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</a:rPr>
              <a:t>HOW. 어떤 방법으로 개발하였는가?</a:t>
            </a:r>
            <a:endParaRPr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e9cf20b939_0_6"/>
          <p:cNvSpPr txBox="1"/>
          <p:nvPr/>
        </p:nvSpPr>
        <p:spPr>
          <a:xfrm>
            <a:off x="132523" y="198782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e9cf20b939_0_6"/>
          <p:cNvSpPr txBox="1"/>
          <p:nvPr/>
        </p:nvSpPr>
        <p:spPr>
          <a:xfrm>
            <a:off x="678900" y="1595975"/>
            <a:ext cx="99873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Unity를 통해 2D 게임을 개발</a:t>
            </a:r>
            <a:endParaRPr sz="2000" b="1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각 게임마다 씬으로 구성하여 연결</a:t>
            </a:r>
            <a:endParaRPr sz="2000" b="1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b="1"/>
              <a:t>여러 개별 게임들을 각자 Clear 할 때 다음 게임으로 넘어가는 방식으로 구현</a:t>
            </a:r>
            <a:endParaRPr sz="2000" b="1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음향 효과, 물리적 효과, UI(버튼 UI, 텍스트 UI), 애니메이션 등 다양한 효과를 포함 </a:t>
            </a:r>
            <a:endParaRPr sz="2000" b="1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폭포수 모델 방법을 이용하여 개발</a:t>
            </a:r>
            <a:endParaRPr sz="2000" b="1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b="1"/>
              <a:t>요구 -&gt; 설계 -&gt; 개발 -&gt; 검증 -&gt; 유지보수</a:t>
            </a:r>
            <a:endParaRPr sz="2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38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e9cf20b939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e9cf20b939_1_43"/>
          <p:cNvSpPr/>
          <p:nvPr/>
        </p:nvSpPr>
        <p:spPr>
          <a:xfrm>
            <a:off x="7324367" y="1849332"/>
            <a:ext cx="3159300" cy="315930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9cf20b939_1_43"/>
          <p:cNvSpPr txBox="1"/>
          <p:nvPr/>
        </p:nvSpPr>
        <p:spPr>
          <a:xfrm>
            <a:off x="7367724" y="2874825"/>
            <a:ext cx="3072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2. 구체적 기능 소개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oral_2019">
      <a:dk1>
        <a:srgbClr val="000000"/>
      </a:dk1>
      <a:lt1>
        <a:srgbClr val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1924</Words>
  <Application>Microsoft Macintosh PowerPoint</Application>
  <PresentationFormat>와이드스크린</PresentationFormat>
  <Paragraphs>276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김희조</cp:lastModifiedBy>
  <cp:revision>4</cp:revision>
  <dcterms:created xsi:type="dcterms:W3CDTF">2018-12-07T00:32:38Z</dcterms:created>
  <dcterms:modified xsi:type="dcterms:W3CDTF">2022-07-22T02:16:47Z</dcterms:modified>
</cp:coreProperties>
</file>